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handoutMasterIdLst>
    <p:handoutMasterId r:id="rId72"/>
  </p:handoutMasterIdLst>
  <p:sldIdLst>
    <p:sldId id="256" r:id="rId2"/>
    <p:sldId id="939" r:id="rId3"/>
    <p:sldId id="1091" r:id="rId4"/>
    <p:sldId id="1089" r:id="rId5"/>
    <p:sldId id="1092" r:id="rId6"/>
    <p:sldId id="1185" r:id="rId7"/>
    <p:sldId id="1186" r:id="rId8"/>
    <p:sldId id="1188" r:id="rId9"/>
    <p:sldId id="1187" r:id="rId10"/>
    <p:sldId id="1228" r:id="rId11"/>
    <p:sldId id="1230" r:id="rId12"/>
    <p:sldId id="1229" r:id="rId13"/>
    <p:sldId id="1261" r:id="rId14"/>
    <p:sldId id="1262" r:id="rId15"/>
    <p:sldId id="971" r:id="rId16"/>
    <p:sldId id="1232" r:id="rId17"/>
    <p:sldId id="1233" r:id="rId18"/>
    <p:sldId id="1234" r:id="rId19"/>
    <p:sldId id="1235" r:id="rId20"/>
    <p:sldId id="1236" r:id="rId21"/>
    <p:sldId id="1237" r:id="rId22"/>
    <p:sldId id="314" r:id="rId23"/>
    <p:sldId id="1264" r:id="rId24"/>
    <p:sldId id="1266" r:id="rId25"/>
    <p:sldId id="1267" r:id="rId26"/>
    <p:sldId id="316" r:id="rId27"/>
    <p:sldId id="317" r:id="rId28"/>
    <p:sldId id="313" r:id="rId29"/>
    <p:sldId id="325" r:id="rId30"/>
    <p:sldId id="1268" r:id="rId31"/>
    <p:sldId id="1240" r:id="rId32"/>
    <p:sldId id="1241" r:id="rId33"/>
    <p:sldId id="1244" r:id="rId34"/>
    <p:sldId id="1238" r:id="rId35"/>
    <p:sldId id="1242" r:id="rId36"/>
    <p:sldId id="1119" r:id="rId37"/>
    <p:sldId id="272" r:id="rId38"/>
    <p:sldId id="1245" r:id="rId39"/>
    <p:sldId id="1246" r:id="rId40"/>
    <p:sldId id="905" r:id="rId41"/>
    <p:sldId id="275" r:id="rId42"/>
    <p:sldId id="276" r:id="rId43"/>
    <p:sldId id="1247" r:id="rId44"/>
    <p:sldId id="277" r:id="rId45"/>
    <p:sldId id="278" r:id="rId46"/>
    <p:sldId id="1248" r:id="rId47"/>
    <p:sldId id="1249" r:id="rId48"/>
    <p:sldId id="1250" r:id="rId49"/>
    <p:sldId id="1259" r:id="rId50"/>
    <p:sldId id="279" r:id="rId51"/>
    <p:sldId id="280" r:id="rId52"/>
    <p:sldId id="1251" r:id="rId53"/>
    <p:sldId id="281" r:id="rId54"/>
    <p:sldId id="282" r:id="rId55"/>
    <p:sldId id="1252" r:id="rId56"/>
    <p:sldId id="1253" r:id="rId57"/>
    <p:sldId id="1257" r:id="rId58"/>
    <p:sldId id="283" r:id="rId59"/>
    <p:sldId id="284" r:id="rId60"/>
    <p:sldId id="1254" r:id="rId61"/>
    <p:sldId id="1255" r:id="rId62"/>
    <p:sldId id="1256" r:id="rId63"/>
    <p:sldId id="285" r:id="rId64"/>
    <p:sldId id="286" r:id="rId65"/>
    <p:sldId id="1258" r:id="rId66"/>
    <p:sldId id="287" r:id="rId67"/>
    <p:sldId id="288" r:id="rId68"/>
    <p:sldId id="1129" r:id="rId69"/>
    <p:sldId id="1260"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54CEED6-7874-8E42-8D22-83D30FB20034}">
          <p14:sldIdLst>
            <p14:sldId id="256"/>
            <p14:sldId id="939"/>
            <p14:sldId id="1091"/>
            <p14:sldId id="1089"/>
          </p14:sldIdLst>
        </p14:section>
        <p14:section name="block 6" id="{093B9989-B3C5-C04F-8713-B6560B933FAC}">
          <p14:sldIdLst>
            <p14:sldId id="1092"/>
            <p14:sldId id="1185"/>
            <p14:sldId id="1186"/>
            <p14:sldId id="1188"/>
            <p14:sldId id="1187"/>
            <p14:sldId id="1228"/>
            <p14:sldId id="1230"/>
            <p14:sldId id="1229"/>
            <p14:sldId id="1261"/>
            <p14:sldId id="1262"/>
            <p14:sldId id="971"/>
            <p14:sldId id="1232"/>
            <p14:sldId id="1233"/>
            <p14:sldId id="1234"/>
            <p14:sldId id="1235"/>
            <p14:sldId id="1236"/>
            <p14:sldId id="1237"/>
            <p14:sldId id="314"/>
            <p14:sldId id="1264"/>
            <p14:sldId id="1266"/>
            <p14:sldId id="1267"/>
            <p14:sldId id="316"/>
            <p14:sldId id="317"/>
            <p14:sldId id="313"/>
            <p14:sldId id="325"/>
            <p14:sldId id="1268"/>
            <p14:sldId id="1240"/>
            <p14:sldId id="1241"/>
            <p14:sldId id="1244"/>
            <p14:sldId id="1238"/>
            <p14:sldId id="1242"/>
            <p14:sldId id="1119"/>
            <p14:sldId id="272"/>
            <p14:sldId id="1245"/>
            <p14:sldId id="1246"/>
            <p14:sldId id="905"/>
            <p14:sldId id="275"/>
            <p14:sldId id="276"/>
            <p14:sldId id="1247"/>
            <p14:sldId id="277"/>
            <p14:sldId id="278"/>
            <p14:sldId id="1248"/>
            <p14:sldId id="1249"/>
            <p14:sldId id="1250"/>
            <p14:sldId id="1259"/>
            <p14:sldId id="279"/>
            <p14:sldId id="280"/>
            <p14:sldId id="1251"/>
            <p14:sldId id="281"/>
            <p14:sldId id="282"/>
            <p14:sldId id="1252"/>
            <p14:sldId id="1253"/>
            <p14:sldId id="1257"/>
            <p14:sldId id="283"/>
            <p14:sldId id="284"/>
            <p14:sldId id="1254"/>
            <p14:sldId id="1255"/>
            <p14:sldId id="1256"/>
            <p14:sldId id="285"/>
            <p14:sldId id="286"/>
            <p14:sldId id="1258"/>
            <p14:sldId id="287"/>
            <p14:sldId id="288"/>
            <p14:sldId id="1129"/>
            <p14:sldId id="1260"/>
          </p14:sldIdLst>
        </p14:section>
        <p14:section name="block 7" id="{30651F68-5F3E-5B4E-BDA7-CC4FFA62B07E}">
          <p14:sldIdLst/>
        </p14:section>
        <p14:section name="block 8" id="{CC8C9A22-902A-0049-93F5-8DD5C439E3C8}">
          <p14:sldIdLst/>
        </p14:section>
        <p14:section name="Fin" id="{9755643F-E9F6-F04B-A473-3E9548633E4C}">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p:restoredTop sz="94694"/>
  </p:normalViewPr>
  <p:slideViewPr>
    <p:cSldViewPr snapToGrid="0" snapToObjects="1">
      <p:cViewPr varScale="1">
        <p:scale>
          <a:sx n="121" d="100"/>
          <a:sy n="121" d="100"/>
        </p:scale>
        <p:origin x="2256" y="176"/>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A0D8F0-D8FC-4D47-9669-7D4170CF7416}" type="slidenum">
              <a:rPr lang="en-US" smtClean="0"/>
              <a:t>‹#›</a:t>
            </a:fld>
            <a:endParaRPr lang="en-US"/>
          </a:p>
        </p:txBody>
      </p:sp>
    </p:spTree>
    <p:extLst>
      <p:ext uri="{BB962C8B-B14F-4D97-AF65-F5344CB8AC3E}">
        <p14:creationId xmlns:p14="http://schemas.microsoft.com/office/powerpoint/2010/main" val="145198877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E94CF1-8AEC-1549-A95C-28843110A93C}" type="slidenum">
              <a:rPr lang="en-US" smtClean="0"/>
              <a:t>‹#›</a:t>
            </a:fld>
            <a:endParaRPr lang="en-US"/>
          </a:p>
        </p:txBody>
      </p:sp>
    </p:spTree>
    <p:extLst>
      <p:ext uri="{BB962C8B-B14F-4D97-AF65-F5344CB8AC3E}">
        <p14:creationId xmlns:p14="http://schemas.microsoft.com/office/powerpoint/2010/main" val="4087766926"/>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766859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Shape 39"/>
          <p:cNvSpPr txBox="1"/>
          <p:nvPr/>
        </p:nvSpPr>
        <p:spPr>
          <a:xfrm>
            <a:off x="142546" y="2507508"/>
            <a:ext cx="8902644" cy="940867"/>
          </a:xfrm>
          <a:prstGeom prst="rect">
            <a:avLst/>
          </a:prstGeom>
          <a:noFill/>
          <a:ln>
            <a:noFill/>
          </a:ln>
        </p:spPr>
        <p:txBody>
          <a:bodyPr lIns="45713" tIns="22850" rIns="45713" bIns="22850" anchor="t" anchorCtr="0">
            <a:noAutofit/>
          </a:bodyPr>
          <a:lstStyle/>
          <a:p>
            <a:pPr marL="0" marR="0" lvl="0" indent="0" algn="ctr" rtl="0">
              <a:spcBef>
                <a:spcPts val="0"/>
              </a:spcBef>
              <a:buSzPct val="25000"/>
              <a:buNone/>
            </a:pPr>
            <a:r>
              <a:rPr lang="en-US" sz="4800" b="0" i="0" spc="0" dirty="0">
                <a:solidFill>
                  <a:schemeClr val="dk2"/>
                </a:solidFill>
                <a:latin typeface="Gill Sans MT" panose="020B0502020104020203" pitchFamily="34" charset="77"/>
                <a:ea typeface="Montserrat"/>
                <a:cs typeface="Montserrat"/>
                <a:sym typeface="Montserrat"/>
              </a:rPr>
              <a:t>U s e r   I n t e r f a c e s</a:t>
            </a:r>
          </a:p>
        </p:txBody>
      </p:sp>
      <p:sp>
        <p:nvSpPr>
          <p:cNvPr id="8" name="Shape 38"/>
          <p:cNvSpPr txBox="1"/>
          <p:nvPr/>
        </p:nvSpPr>
        <p:spPr>
          <a:xfrm>
            <a:off x="2902755" y="3458739"/>
            <a:ext cx="3369268" cy="682387"/>
          </a:xfrm>
          <a:prstGeom prst="rect">
            <a:avLst/>
          </a:prstGeom>
          <a:noFill/>
          <a:ln>
            <a:noFill/>
          </a:ln>
        </p:spPr>
        <p:txBody>
          <a:bodyPr lIns="45713" tIns="22850" rIns="45713" bIns="22850" anchor="ctr" anchorCtr="0">
            <a:noAutofit/>
          </a:bodyPr>
          <a:lstStyle/>
          <a:p>
            <a:pPr marL="0" marR="0" lvl="0" indent="0" algn="ctr" rtl="0">
              <a:lnSpc>
                <a:spcPct val="105444"/>
              </a:lnSpc>
              <a:spcBef>
                <a:spcPts val="0"/>
              </a:spcBef>
              <a:buSzPct val="25000"/>
              <a:buNone/>
            </a:pPr>
            <a:r>
              <a:rPr lang="en-US" sz="1800" b="1" dirty="0">
                <a:solidFill>
                  <a:schemeClr val="dk2"/>
                </a:solidFill>
                <a:latin typeface="Gill Sans MT" panose="020B0502020104020203" pitchFamily="34" charset="77"/>
                <a:ea typeface="Montserrat"/>
                <a:cs typeface="Montserrat"/>
                <a:sym typeface="Montserrat"/>
              </a:rPr>
              <a:t>EECS 3461 – Sections A &amp; B</a:t>
            </a:r>
          </a:p>
          <a:p>
            <a:pPr marL="0" marR="0" lvl="0" indent="0" algn="ctr" rtl="0">
              <a:lnSpc>
                <a:spcPct val="105444"/>
              </a:lnSpc>
              <a:spcBef>
                <a:spcPts val="0"/>
              </a:spcBef>
              <a:buSzPct val="25000"/>
              <a:buNone/>
            </a:pPr>
            <a:r>
              <a:rPr lang="en-US" sz="1800" b="1" dirty="0">
                <a:solidFill>
                  <a:schemeClr val="tx1">
                    <a:lumMod val="60000"/>
                    <a:lumOff val="40000"/>
                  </a:schemeClr>
                </a:solidFill>
                <a:latin typeface="Gill Sans MT" panose="020B0502020104020203" pitchFamily="34" charset="77"/>
                <a:ea typeface="Montserrat"/>
                <a:cs typeface="Montserrat"/>
                <a:sym typeface="Montserrat"/>
              </a:rPr>
              <a:t>Fall </a:t>
            </a:r>
            <a:r>
              <a:rPr lang="en-US" sz="1800" b="1" baseline="0" dirty="0">
                <a:solidFill>
                  <a:schemeClr val="tx1">
                    <a:lumMod val="60000"/>
                    <a:lumOff val="40000"/>
                  </a:schemeClr>
                </a:solidFill>
                <a:latin typeface="Gill Sans MT" panose="020B0502020104020203" pitchFamily="34" charset="77"/>
                <a:ea typeface="Montserrat"/>
                <a:cs typeface="Montserrat"/>
                <a:sym typeface="Montserrat"/>
              </a:rPr>
              <a:t>2021</a:t>
            </a:r>
            <a:endParaRPr lang="en-US" sz="1800" b="1" dirty="0">
              <a:solidFill>
                <a:schemeClr val="tx1">
                  <a:lumMod val="60000"/>
                  <a:lumOff val="40000"/>
                </a:schemeClr>
              </a:solidFill>
              <a:latin typeface="Gill Sans MT" panose="020B0502020104020203" pitchFamily="34" charset="77"/>
              <a:ea typeface="Montserrat"/>
              <a:cs typeface="Montserrat"/>
              <a:sym typeface="Montserrat"/>
            </a:endParaRPr>
          </a:p>
        </p:txBody>
      </p:sp>
      <p:pic>
        <p:nvPicPr>
          <p:cNvPr id="9" name="Picture 8"/>
          <p:cNvPicPr>
            <a:picLocks noChangeAspect="1"/>
          </p:cNvPicPr>
          <p:nvPr/>
        </p:nvPicPr>
        <p:blipFill>
          <a:blip r:embed="rId2"/>
          <a:stretch>
            <a:fillRect/>
          </a:stretch>
        </p:blipFill>
        <p:spPr>
          <a:xfrm>
            <a:off x="3968750" y="1288049"/>
            <a:ext cx="1206500" cy="1206500"/>
          </a:xfrm>
          <a:prstGeom prst="rect">
            <a:avLst/>
          </a:prstGeom>
        </p:spPr>
      </p:pic>
      <p:sp>
        <p:nvSpPr>
          <p:cNvPr id="11" name="Text Placeholder 10"/>
          <p:cNvSpPr>
            <a:spLocks noGrp="1"/>
          </p:cNvSpPr>
          <p:nvPr>
            <p:ph type="body" sz="quarter" idx="10"/>
          </p:nvPr>
        </p:nvSpPr>
        <p:spPr>
          <a:xfrm>
            <a:off x="1857595" y="4607614"/>
            <a:ext cx="5428813" cy="622273"/>
          </a:xfrm>
          <a:prstGeom prst="rect">
            <a:avLst/>
          </a:prstGeom>
        </p:spPr>
        <p:txBody>
          <a:bodyPr vert="horz" lIns="45720" tIns="22860" rIns="45720" bIns="22860"/>
          <a:lstStyle>
            <a:lvl1pPr marL="177800" indent="0" algn="ctr">
              <a:buNone/>
              <a:defRPr>
                <a:latin typeface="Palatino Linotype" panose="02040502050505030304" pitchFamily="18" charset="0"/>
                <a:cs typeface="Palatino Linotype" panose="02040502050505030304" pitchFamily="18" charset="0"/>
              </a:defRPr>
            </a:lvl1pPr>
          </a:lstStyle>
          <a:p>
            <a:pPr lvl="0"/>
            <a:r>
              <a:rPr lang="en-CA" dirty="0"/>
              <a:t>Click to edit Master text styles</a:t>
            </a:r>
          </a:p>
        </p:txBody>
      </p:sp>
      <p:sp>
        <p:nvSpPr>
          <p:cNvPr id="13" name="Text Placeholder 10"/>
          <p:cNvSpPr>
            <a:spLocks noGrp="1"/>
          </p:cNvSpPr>
          <p:nvPr>
            <p:ph type="body" sz="quarter" idx="12"/>
          </p:nvPr>
        </p:nvSpPr>
        <p:spPr>
          <a:xfrm>
            <a:off x="1857593" y="6311788"/>
            <a:ext cx="5428813" cy="465360"/>
          </a:xfrm>
          <a:prstGeom prst="rect">
            <a:avLst/>
          </a:prstGeom>
        </p:spPr>
        <p:txBody>
          <a:bodyPr vert="horz" lIns="45720" tIns="22860" rIns="45720" bIns="22860"/>
          <a:lstStyle>
            <a:lvl1pPr marL="177800" indent="0" algn="ctr">
              <a:buNone/>
              <a:defRPr sz="2400" b="1">
                <a:solidFill>
                  <a:srgbClr val="FF0000"/>
                </a:solidFill>
                <a:latin typeface="Palatino Linotype" panose="02040502050505030304" pitchFamily="18" charset="0"/>
                <a:cs typeface="Palatino Linotype" panose="02040502050505030304" pitchFamily="18" charset="0"/>
              </a:defRPr>
            </a:lvl1pPr>
          </a:lstStyle>
          <a:p>
            <a:pPr lvl="0"/>
            <a:r>
              <a:rPr lang="en-CA" dirty="0"/>
              <a:t>Click to edit Master text styles</a:t>
            </a:r>
          </a:p>
        </p:txBody>
      </p:sp>
      <p:sp>
        <p:nvSpPr>
          <p:cNvPr id="10" name="Text Placeholder 10">
            <a:extLst>
              <a:ext uri="{FF2B5EF4-FFF2-40B4-BE49-F238E27FC236}">
                <a16:creationId xmlns:a16="http://schemas.microsoft.com/office/drawing/2014/main" id="{3ABD9D62-B7E9-3847-A88A-14783A7E8DA5}"/>
              </a:ext>
            </a:extLst>
          </p:cNvPr>
          <p:cNvSpPr>
            <a:spLocks noGrp="1"/>
          </p:cNvSpPr>
          <p:nvPr>
            <p:ph type="body" sz="quarter" idx="13"/>
          </p:nvPr>
        </p:nvSpPr>
        <p:spPr>
          <a:xfrm>
            <a:off x="1857593" y="5462124"/>
            <a:ext cx="5428813" cy="401594"/>
          </a:xfrm>
          <a:prstGeom prst="rect">
            <a:avLst/>
          </a:prstGeom>
        </p:spPr>
        <p:txBody>
          <a:bodyPr vert="horz" lIns="45720" tIns="22860" rIns="45720" bIns="22860"/>
          <a:lstStyle>
            <a:lvl1pPr marL="177800" indent="0" algn="ctr">
              <a:buNone/>
              <a:defRPr sz="1600">
                <a:solidFill>
                  <a:schemeClr val="accent6">
                    <a:lumMod val="60000"/>
                    <a:lumOff val="40000"/>
                  </a:schemeClr>
                </a:solidFill>
                <a:latin typeface="Gill Sans MT" panose="020B0502020104020203" pitchFamily="34" charset="77"/>
                <a:cs typeface="Gill Sans MT" panose="020B0502020104020203" pitchFamily="34" charset="77"/>
              </a:defRPr>
            </a:lvl1pPr>
          </a:lstStyle>
          <a:p>
            <a:pPr lvl="0"/>
            <a:r>
              <a:rPr lang="en-CA" dirty="0"/>
              <a:t>Click to edit Master text styles</a:t>
            </a:r>
          </a:p>
        </p:txBody>
      </p:sp>
    </p:spTree>
    <p:extLst>
      <p:ext uri="{BB962C8B-B14F-4D97-AF65-F5344CB8AC3E}">
        <p14:creationId xmlns:p14="http://schemas.microsoft.com/office/powerpoint/2010/main" val="402707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checkmark">
    <p:spTree>
      <p:nvGrpSpPr>
        <p:cNvPr id="1" name="Shape 23"/>
        <p:cNvGrpSpPr/>
        <p:nvPr/>
      </p:nvGrpSpPr>
      <p:grpSpPr>
        <a:xfrm>
          <a:off x="0" y="0"/>
          <a:ext cx="0" cy="0"/>
          <a:chOff x="0" y="0"/>
          <a:chExt cx="0" cy="0"/>
        </a:xfrm>
      </p:grpSpPr>
      <p:sp>
        <p:nvSpPr>
          <p:cNvPr id="7" name="Content Placeholder 2"/>
          <p:cNvSpPr>
            <a:spLocks noGrp="1"/>
          </p:cNvSpPr>
          <p:nvPr>
            <p:ph idx="1"/>
          </p:nvPr>
        </p:nvSpPr>
        <p:spPr>
          <a:xfrm>
            <a:off x="1160200" y="1818009"/>
            <a:ext cx="6823602" cy="4345786"/>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Avenir Next Regular"/>
                <a:cs typeface="Avenir Next Regular"/>
              </a:defRPr>
            </a:lvl1pPr>
            <a:lvl2pPr marL="540000" indent="-126000">
              <a:lnSpc>
                <a:spcPct val="100000"/>
              </a:lnSpc>
              <a:spcBef>
                <a:spcPts val="500"/>
              </a:spcBef>
              <a:buSzPct val="70000"/>
              <a:buFont typeface="Arial"/>
              <a:buChar char="•"/>
              <a:defRPr>
                <a:latin typeface="Avenir Next Regular"/>
                <a:cs typeface="Avenir Next Regular"/>
              </a:defRPr>
            </a:lvl2pPr>
            <a:lvl3pPr marL="1080000" indent="-126000">
              <a:lnSpc>
                <a:spcPct val="100000"/>
              </a:lnSpc>
              <a:buSzPct val="70000"/>
              <a:buFont typeface="Arial"/>
              <a:buChar char="•"/>
              <a:defRPr>
                <a:latin typeface="Avenir Next Regular"/>
                <a:cs typeface="Avenir Next Regular"/>
              </a:defRPr>
            </a:lvl3pPr>
            <a:lvl4pPr marL="1620000" indent="-126000">
              <a:buSzPct val="70000"/>
              <a:buFont typeface="Arial"/>
              <a:buChar char="•"/>
              <a:defRPr>
                <a:latin typeface="Avenir Next Regular"/>
                <a:cs typeface="Avenir Next Regular"/>
              </a:defRPr>
            </a:lvl4pPr>
            <a:lvl5pPr marL="2160000" indent="-126000">
              <a:lnSpc>
                <a:spcPct val="100000"/>
              </a:lnSpc>
              <a:buSzPct val="70000"/>
              <a:buFont typeface="Arial"/>
              <a:buChar char="•"/>
              <a:defRPr>
                <a:latin typeface="Avenir Next Regular"/>
                <a:cs typeface="Avenir Next Regula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GB" dirty="0"/>
          </a:p>
        </p:txBody>
      </p:sp>
      <p:sp>
        <p:nvSpPr>
          <p:cNvPr id="8" name="Shape 14"/>
          <p:cNvSpPr txBox="1">
            <a:spLocks noGrp="1"/>
          </p:cNvSpPr>
          <p:nvPr>
            <p:ph type="sldNum" idx="12"/>
          </p:nvPr>
        </p:nvSpPr>
        <p:spPr>
          <a:xfrm>
            <a:off x="4121416" y="6400385"/>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lgn="r">
              <a:buSzPct val="25000"/>
            </a:pPr>
            <a:fld id="{00000000-1234-1234-1234-123412341234}" type="slidenum">
              <a:rPr lang="en-US" sz="1200" smtClean="0">
                <a:solidFill>
                  <a:srgbClr val="AAAAAA"/>
                </a:solidFill>
                <a:latin typeface="Calibri"/>
                <a:ea typeface="Calibri"/>
                <a:cs typeface="Calibri"/>
                <a:sym typeface="Calibri"/>
              </a:rPr>
              <a:pPr algn="r">
                <a:buSzPct val="25000"/>
              </a:pPr>
              <a:t>‹#›</a:t>
            </a:fld>
            <a:endParaRPr lang="en-US" sz="1200">
              <a:solidFill>
                <a:srgbClr val="AAAAAA"/>
              </a:solidFill>
              <a:latin typeface="Calibri"/>
              <a:ea typeface="Calibri"/>
              <a:cs typeface="Calibri"/>
              <a:sym typeface="Calibri"/>
            </a:endParaRPr>
          </a:p>
        </p:txBody>
      </p:sp>
    </p:spTree>
    <p:extLst>
      <p:ext uri="{BB962C8B-B14F-4D97-AF65-F5344CB8AC3E}">
        <p14:creationId xmlns:p14="http://schemas.microsoft.com/office/powerpoint/2010/main" val="903816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1_DEFAULT">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10767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Image and Content">
    <p:spTree>
      <p:nvGrpSpPr>
        <p:cNvPr id="1" name=""/>
        <p:cNvGrpSpPr/>
        <p:nvPr/>
      </p:nvGrpSpPr>
      <p:grpSpPr>
        <a:xfrm>
          <a:off x="0" y="0"/>
          <a:ext cx="0" cy="0"/>
          <a:chOff x="0" y="0"/>
          <a:chExt cx="0" cy="0"/>
        </a:xfrm>
      </p:grpSpPr>
      <p:sp>
        <p:nvSpPr>
          <p:cNvPr id="12" name="Rectangle 11"/>
          <p:cNvSpPr/>
          <p:nvPr userDrawn="1"/>
        </p:nvSpPr>
        <p:spPr>
          <a:xfrm>
            <a:off x="1" y="0"/>
            <a:ext cx="314680" cy="6858000"/>
          </a:xfrm>
          <a:prstGeom prst="rect">
            <a:avLst/>
          </a:prstGeom>
          <a:solidFill>
            <a:srgbClr val="C3233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685554" y="274638"/>
            <a:ext cx="8159218" cy="1034288"/>
          </a:xfrm>
          <a:prstGeom prst="rect">
            <a:avLst/>
          </a:prstGeom>
        </p:spPr>
        <p:txBody>
          <a:bodyPr/>
          <a:lstStyle>
            <a:lvl1pPr algn="l">
              <a:defRPr sz="4000">
                <a:solidFill>
                  <a:schemeClr val="tx1">
                    <a:lumMod val="65000"/>
                    <a:lumOff val="35000"/>
                  </a:schemeClr>
                </a:solidFill>
              </a:defRPr>
            </a:lvl1pPr>
          </a:lstStyle>
          <a:p>
            <a:r>
              <a:rPr lang="en-CA"/>
              <a:t>Click to edit Master title style</a:t>
            </a:r>
            <a:endParaRPr lang="en-US" dirty="0"/>
          </a:p>
        </p:txBody>
      </p:sp>
      <p:sp>
        <p:nvSpPr>
          <p:cNvPr id="8" name="Content Placeholder 2"/>
          <p:cNvSpPr>
            <a:spLocks noGrp="1"/>
          </p:cNvSpPr>
          <p:nvPr>
            <p:ph idx="1" hasCustomPrompt="1"/>
          </p:nvPr>
        </p:nvSpPr>
        <p:spPr>
          <a:xfrm>
            <a:off x="685554" y="1308926"/>
            <a:ext cx="8159218" cy="4082066"/>
          </a:xfrm>
          <a:prstGeom prst="rect">
            <a:avLst/>
          </a:prstGeom>
        </p:spPr>
        <p:txBody>
          <a:bodyPr/>
          <a:lstStyle>
            <a:lvl1pPr marL="342900" indent="-342900">
              <a:buClrTx/>
              <a:buFont typeface="Arial"/>
              <a:buChar char="•"/>
              <a:defRPr sz="2400">
                <a:solidFill>
                  <a:schemeClr val="tx1">
                    <a:lumMod val="65000"/>
                    <a:lumOff val="35000"/>
                  </a:schemeClr>
                </a:solidFill>
              </a:defRPr>
            </a:lvl1pPr>
            <a:lvl2pPr marL="800100" indent="-342900">
              <a:buClrTx/>
              <a:buFont typeface="Arial"/>
              <a:buChar char="•"/>
              <a:defRPr sz="2200" baseline="0">
                <a:solidFill>
                  <a:schemeClr val="tx1">
                    <a:lumMod val="65000"/>
                    <a:lumOff val="35000"/>
                  </a:schemeClr>
                </a:solidFill>
              </a:defRPr>
            </a:lvl2pPr>
            <a:lvl3pPr marL="1257300" indent="-342900">
              <a:buClrTx/>
              <a:buFont typeface="Arial"/>
              <a:buChar char="•"/>
              <a:defRPr sz="2000">
                <a:solidFill>
                  <a:schemeClr val="tx1">
                    <a:lumMod val="65000"/>
                    <a:lumOff val="35000"/>
                  </a:schemeClr>
                </a:solidFill>
              </a:defRPr>
            </a:lvl3pPr>
            <a:lvl4pPr marL="1657350" indent="-285750">
              <a:buClrTx/>
              <a:buFont typeface="Arial"/>
              <a:buChar char="•"/>
              <a:defRPr sz="1800">
                <a:solidFill>
                  <a:schemeClr val="tx1">
                    <a:lumMod val="65000"/>
                    <a:lumOff val="35000"/>
                  </a:schemeClr>
                </a:solidFill>
              </a:defRPr>
            </a:lvl4pPr>
            <a:lvl5pPr marL="2114550" indent="-285750">
              <a:buClrTx/>
              <a:buFont typeface="Arial"/>
              <a:buChar char="•"/>
              <a:defRPr sz="1600">
                <a:solidFill>
                  <a:schemeClr val="tx1">
                    <a:lumMod val="65000"/>
                    <a:lumOff val="35000"/>
                  </a:schemeClr>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4472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GE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9374" y="6138136"/>
            <a:ext cx="1399713" cy="441520"/>
          </a:xfrm>
          <a:prstGeom prst="rect">
            <a:avLst/>
          </a:prstGeom>
        </p:spPr>
      </p:pic>
      <p:sp>
        <p:nvSpPr>
          <p:cNvPr id="5" name="Text Placeholder 13"/>
          <p:cNvSpPr txBox="1">
            <a:spLocks/>
          </p:cNvSpPr>
          <p:nvPr userDrawn="1"/>
        </p:nvSpPr>
        <p:spPr>
          <a:xfrm>
            <a:off x="1160200" y="1077655"/>
            <a:ext cx="6823602" cy="4809089"/>
          </a:xfrm>
          <a:prstGeom prst="rect">
            <a:avLst/>
          </a:prstGeom>
        </p:spPr>
        <p:txBody>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177800" indent="0">
              <a:buFont typeface="Wingdings 2" pitchFamily="18" charset="2"/>
              <a:buNone/>
            </a:pPr>
            <a:r>
              <a:rPr lang="en-US"/>
              <a:t>  </a:t>
            </a:r>
            <a:endParaRPr lang="en-US" dirty="0"/>
          </a:p>
        </p:txBody>
      </p:sp>
      <p:sp>
        <p:nvSpPr>
          <p:cNvPr id="6" name="Slide Number Placeholder 2"/>
          <p:cNvSpPr>
            <a:spLocks noGrp="1"/>
          </p:cNvSpPr>
          <p:nvPr>
            <p:ph type="sldNum" idx="4"/>
          </p:nvPr>
        </p:nvSpPr>
        <p:spPr>
          <a:xfrm>
            <a:off x="8495" y="6401988"/>
            <a:ext cx="901171" cy="454952"/>
          </a:xfrm>
          <a:prstGeom prst="rect">
            <a:avLst/>
          </a:prstGeom>
        </p:spPr>
        <p:txBody>
          <a:body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7" name="Title 5"/>
          <p:cNvSpPr txBox="1">
            <a:spLocks/>
          </p:cNvSpPr>
          <p:nvPr userDrawn="1"/>
        </p:nvSpPr>
        <p:spPr>
          <a:xfrm>
            <a:off x="1160200" y="270084"/>
            <a:ext cx="6823602" cy="807571"/>
          </a:xfrm>
          <a:prstGeom prst="rect">
            <a:avLst/>
          </a:prstGeom>
        </p:spPr>
        <p:txBody>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b="1" dirty="0"/>
              <a:t>Legend: Slide Symbols </a:t>
            </a:r>
          </a:p>
        </p:txBody>
      </p:sp>
      <p:grpSp>
        <p:nvGrpSpPr>
          <p:cNvPr id="8" name="Group 7"/>
          <p:cNvGrpSpPr/>
          <p:nvPr userDrawn="1"/>
        </p:nvGrpSpPr>
        <p:grpSpPr>
          <a:xfrm>
            <a:off x="1564970" y="3020960"/>
            <a:ext cx="4356405" cy="567508"/>
            <a:chOff x="1564970" y="3177230"/>
            <a:chExt cx="4356405" cy="567508"/>
          </a:xfrm>
        </p:grpSpPr>
        <p:sp>
          <p:nvSpPr>
            <p:cNvPr id="9" name="Shape 6040"/>
            <p:cNvSpPr/>
            <p:nvPr userDrawn="1"/>
          </p:nvSpPr>
          <p:spPr>
            <a:xfrm>
              <a:off x="1564970" y="3177230"/>
              <a:ext cx="832314" cy="567508"/>
            </a:xfrm>
            <a:custGeom>
              <a:avLst/>
              <a:gdLst/>
              <a:ahLst/>
              <a:cxnLst/>
              <a:rect l="0" t="0" r="0" b="0"/>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chemeClr val="tx1">
                <a:lumMod val="60000"/>
                <a:lumOff val="40000"/>
              </a:schemeClr>
            </a:solidFill>
            <a:ln>
              <a:noFill/>
            </a:ln>
          </p:spPr>
          <p:txBody>
            <a:bodyPr lIns="14288" tIns="14288" rIns="14288" bIns="14288" anchor="ctr" anchorCtr="0">
              <a:noAutofit/>
            </a:bodyPr>
            <a:lstStyle/>
            <a:p>
              <a:endParaRPr lang="en-US"/>
            </a:p>
          </p:txBody>
        </p:sp>
        <p:sp>
          <p:nvSpPr>
            <p:cNvPr id="10" name="TextBox 9"/>
            <p:cNvSpPr txBox="1"/>
            <p:nvPr userDrawn="1"/>
          </p:nvSpPr>
          <p:spPr>
            <a:xfrm>
              <a:off x="2619375" y="3225979"/>
              <a:ext cx="3302000" cy="441147"/>
            </a:xfrm>
            <a:prstGeom prst="rect">
              <a:avLst/>
            </a:prstGeom>
            <a:noFill/>
          </p:spPr>
          <p:txBody>
            <a:bodyPr wrap="square" lIns="45720" tIns="22860" rIns="45720" bIns="22860" rtlCol="0">
              <a:spAutoFit/>
            </a:bodyPr>
            <a:lstStyle/>
            <a:p>
              <a:pPr marL="177800">
                <a:lnSpc>
                  <a:spcPct val="90000"/>
                </a:lnSpc>
                <a:spcBef>
                  <a:spcPts val="1000"/>
                </a:spcBef>
                <a:buClr>
                  <a:srgbClr val="7F7F7F"/>
                </a:buClr>
                <a:buSzPct val="100000"/>
              </a:pPr>
              <a:r>
                <a:rPr lang="en-US" sz="2800" dirty="0">
                  <a:solidFill>
                    <a:srgbClr val="7F7F7F"/>
                  </a:solidFill>
                  <a:latin typeface="Avenir Next Regular"/>
                  <a:ea typeface="Calibri"/>
                  <a:cs typeface="Avenir Next Regular"/>
                  <a:sym typeface="Calibri"/>
                </a:rPr>
                <a:t>to be noted</a:t>
              </a:r>
            </a:p>
          </p:txBody>
        </p:sp>
      </p:grpSp>
      <p:grpSp>
        <p:nvGrpSpPr>
          <p:cNvPr id="11" name="Group 10"/>
          <p:cNvGrpSpPr/>
          <p:nvPr userDrawn="1"/>
        </p:nvGrpSpPr>
        <p:grpSpPr>
          <a:xfrm>
            <a:off x="1434320" y="1839753"/>
            <a:ext cx="4487055" cy="834639"/>
            <a:chOff x="1434320" y="1839753"/>
            <a:chExt cx="4487055" cy="834639"/>
          </a:xfrm>
        </p:grpSpPr>
        <p:sp>
          <p:nvSpPr>
            <p:cNvPr id="12" name="Shape 2594"/>
            <p:cNvSpPr/>
            <p:nvPr userDrawn="1"/>
          </p:nvSpPr>
          <p:spPr>
            <a:xfrm>
              <a:off x="1434320" y="1839753"/>
              <a:ext cx="1023654" cy="834639"/>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lumMod val="60000"/>
                <a:lumOff val="40000"/>
              </a:schemeClr>
            </a:solidFill>
            <a:ln w="12700">
              <a:miter lim="400000"/>
            </a:ln>
          </p:spPr>
          <p:txBody>
            <a:bodyPr lIns="19045" tIns="19045" rIns="19045" bIns="19045" anchor="ctr"/>
            <a:lstStyle/>
            <a:p>
              <a:endParaRPr lang="en-US"/>
            </a:p>
          </p:txBody>
        </p:sp>
        <p:sp>
          <p:nvSpPr>
            <p:cNvPr id="13" name="TextBox 12"/>
            <p:cNvSpPr txBox="1"/>
            <p:nvPr userDrawn="1"/>
          </p:nvSpPr>
          <p:spPr>
            <a:xfrm>
              <a:off x="2619375" y="2063929"/>
              <a:ext cx="3302000" cy="441147"/>
            </a:xfrm>
            <a:prstGeom prst="rect">
              <a:avLst/>
            </a:prstGeom>
            <a:noFill/>
          </p:spPr>
          <p:txBody>
            <a:bodyPr wrap="square" lIns="45720" tIns="22860" rIns="45720" bIns="22860" rtlCol="0">
              <a:spAutoFit/>
            </a:bodyPr>
            <a:lstStyle/>
            <a:p>
              <a:pPr marL="177800">
                <a:lnSpc>
                  <a:spcPct val="90000"/>
                </a:lnSpc>
                <a:spcBef>
                  <a:spcPts val="1000"/>
                </a:spcBef>
                <a:buClr>
                  <a:srgbClr val="7F7F7F"/>
                </a:buClr>
                <a:buSzPct val="100000"/>
              </a:pPr>
              <a:r>
                <a:rPr lang="en-US" sz="2800" dirty="0">
                  <a:solidFill>
                    <a:srgbClr val="7F7F7F"/>
                  </a:solidFill>
                  <a:latin typeface="Avenir Next Regular"/>
                  <a:ea typeface="Calibri"/>
                  <a:cs typeface="Avenir Next Regular"/>
                  <a:sym typeface="Calibri"/>
                </a:rPr>
                <a:t>for reference</a:t>
              </a:r>
            </a:p>
          </p:txBody>
        </p:sp>
      </p:grpSp>
      <p:grpSp>
        <p:nvGrpSpPr>
          <p:cNvPr id="14" name="Group 13"/>
          <p:cNvGrpSpPr/>
          <p:nvPr userDrawn="1"/>
        </p:nvGrpSpPr>
        <p:grpSpPr>
          <a:xfrm>
            <a:off x="1564970" y="3935036"/>
            <a:ext cx="6769405" cy="834639"/>
            <a:chOff x="1564970" y="4345252"/>
            <a:chExt cx="6769405" cy="834639"/>
          </a:xfrm>
        </p:grpSpPr>
        <p:sp>
          <p:nvSpPr>
            <p:cNvPr id="15" name="Shape 2572"/>
            <p:cNvSpPr/>
            <p:nvPr userDrawn="1"/>
          </p:nvSpPr>
          <p:spPr>
            <a:xfrm>
              <a:off x="1564970" y="4345252"/>
              <a:ext cx="832314" cy="834639"/>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lumMod val="60000"/>
                <a:lumOff val="40000"/>
              </a:schemeClr>
            </a:solidFill>
            <a:ln w="12700">
              <a:miter lim="400000"/>
            </a:ln>
          </p:spPr>
          <p:txBody>
            <a:bodyPr lIns="19045" tIns="19045" rIns="19045" bIns="19045" anchor="ctr"/>
            <a:lstStyle/>
            <a:p>
              <a:endParaRPr lang="en-US"/>
            </a:p>
          </p:txBody>
        </p:sp>
        <p:sp>
          <p:nvSpPr>
            <p:cNvPr id="16" name="TextBox 15"/>
            <p:cNvSpPr txBox="1"/>
            <p:nvPr userDrawn="1"/>
          </p:nvSpPr>
          <p:spPr>
            <a:xfrm>
              <a:off x="2619375" y="4569004"/>
              <a:ext cx="5715000" cy="441147"/>
            </a:xfrm>
            <a:prstGeom prst="rect">
              <a:avLst/>
            </a:prstGeom>
            <a:noFill/>
          </p:spPr>
          <p:txBody>
            <a:bodyPr wrap="square" lIns="45720" tIns="22860" rIns="45720" bIns="22860" rtlCol="0">
              <a:spAutoFit/>
            </a:bodyPr>
            <a:lstStyle/>
            <a:p>
              <a:pPr marL="177800">
                <a:lnSpc>
                  <a:spcPct val="90000"/>
                </a:lnSpc>
                <a:spcBef>
                  <a:spcPts val="1000"/>
                </a:spcBef>
                <a:buClr>
                  <a:srgbClr val="7F7F7F"/>
                </a:buClr>
                <a:buSzPct val="100000"/>
              </a:pPr>
              <a:r>
                <a:rPr lang="en-US" sz="2800" dirty="0">
                  <a:solidFill>
                    <a:srgbClr val="7F7F7F"/>
                  </a:solidFill>
                  <a:latin typeface="Avenir Next Regular"/>
                  <a:ea typeface="Calibri"/>
                  <a:cs typeface="Avenir Next Regular"/>
                  <a:sym typeface="Calibri"/>
                </a:rPr>
                <a:t>zooming in, probing further</a:t>
              </a:r>
            </a:p>
          </p:txBody>
        </p:sp>
      </p:grpSp>
      <p:grpSp>
        <p:nvGrpSpPr>
          <p:cNvPr id="17" name="Group 16"/>
          <p:cNvGrpSpPr/>
          <p:nvPr userDrawn="1"/>
        </p:nvGrpSpPr>
        <p:grpSpPr>
          <a:xfrm>
            <a:off x="1489405" y="5116243"/>
            <a:ext cx="7225970" cy="857192"/>
            <a:chOff x="1489405" y="5390187"/>
            <a:chExt cx="7225970" cy="857192"/>
          </a:xfrm>
        </p:grpSpPr>
        <p:sp>
          <p:nvSpPr>
            <p:cNvPr id="18" name="Shape 718"/>
            <p:cNvSpPr/>
            <p:nvPr userDrawn="1"/>
          </p:nvSpPr>
          <p:spPr>
            <a:xfrm>
              <a:off x="1489405" y="5390187"/>
              <a:ext cx="942980" cy="857192"/>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tx1">
                <a:lumMod val="60000"/>
                <a:lumOff val="40000"/>
              </a:schemeClr>
            </a:solidFill>
            <a:ln>
              <a:noFill/>
            </a:ln>
          </p:spPr>
          <p:txBody>
            <a:bodyPr lIns="14288" tIns="14288" rIns="14288" bIns="14288" anchor="ctr" anchorCtr="0">
              <a:noAutofit/>
            </a:bodyPr>
            <a:lstStyle/>
            <a:p>
              <a:endParaRPr lang="en-US"/>
            </a:p>
          </p:txBody>
        </p:sp>
        <p:sp>
          <p:nvSpPr>
            <p:cNvPr id="19" name="TextBox 18"/>
            <p:cNvSpPr txBox="1"/>
            <p:nvPr userDrawn="1"/>
          </p:nvSpPr>
          <p:spPr>
            <a:xfrm>
              <a:off x="2619375" y="5557926"/>
              <a:ext cx="6096000" cy="441147"/>
            </a:xfrm>
            <a:prstGeom prst="rect">
              <a:avLst/>
            </a:prstGeom>
            <a:noFill/>
          </p:spPr>
          <p:txBody>
            <a:bodyPr wrap="square" lIns="45720" tIns="22860" rIns="45720" bIns="22860" rtlCol="0">
              <a:spAutoFit/>
            </a:bodyPr>
            <a:lstStyle/>
            <a:p>
              <a:pPr marL="177800">
                <a:lnSpc>
                  <a:spcPct val="90000"/>
                </a:lnSpc>
                <a:spcBef>
                  <a:spcPts val="1000"/>
                </a:spcBef>
                <a:buClr>
                  <a:srgbClr val="7F7F7F"/>
                </a:buClr>
                <a:buSzPct val="100000"/>
              </a:pPr>
              <a:r>
                <a:rPr lang="en-US" sz="2800" dirty="0">
                  <a:solidFill>
                    <a:srgbClr val="7F7F7F"/>
                  </a:solidFill>
                  <a:latin typeface="Avenir Next Regular"/>
                  <a:ea typeface="Calibri"/>
                  <a:cs typeface="Avenir Next Regular"/>
                  <a:sym typeface="Calibri"/>
                </a:rPr>
                <a:t>under discussion, discussion point</a:t>
              </a:r>
            </a:p>
          </p:txBody>
        </p:sp>
      </p:grpSp>
    </p:spTree>
    <p:extLst>
      <p:ext uri="{BB962C8B-B14F-4D97-AF65-F5344CB8AC3E}">
        <p14:creationId xmlns:p14="http://schemas.microsoft.com/office/powerpoint/2010/main" val="2173979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with Image and Content, LEFT RED BAR">
    <p:spTree>
      <p:nvGrpSpPr>
        <p:cNvPr id="1" name=""/>
        <p:cNvGrpSpPr/>
        <p:nvPr/>
      </p:nvGrpSpPr>
      <p:grpSpPr>
        <a:xfrm>
          <a:off x="0" y="0"/>
          <a:ext cx="0" cy="0"/>
          <a:chOff x="0" y="0"/>
          <a:chExt cx="0" cy="0"/>
        </a:xfrm>
      </p:grpSpPr>
      <p:sp>
        <p:nvSpPr>
          <p:cNvPr id="12" name="Rectangle 11"/>
          <p:cNvSpPr/>
          <p:nvPr userDrawn="1"/>
        </p:nvSpPr>
        <p:spPr>
          <a:xfrm>
            <a:off x="1" y="0"/>
            <a:ext cx="314680" cy="6858000"/>
          </a:xfrm>
          <a:prstGeom prst="rect">
            <a:avLst/>
          </a:prstGeom>
          <a:solidFill>
            <a:srgbClr val="C3233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685554" y="274638"/>
            <a:ext cx="8159218" cy="1034288"/>
          </a:xfrm>
          <a:prstGeom prst="rect">
            <a:avLst/>
          </a:prstGeom>
        </p:spPr>
        <p:txBody>
          <a:bodyPr/>
          <a:lstStyle>
            <a:lvl1pPr algn="l">
              <a:defRPr sz="3600" b="1" i="0">
                <a:solidFill>
                  <a:schemeClr val="tx1">
                    <a:lumMod val="65000"/>
                    <a:lumOff val="35000"/>
                  </a:schemeClr>
                </a:solidFill>
                <a:latin typeface="Gill Sans MT" panose="020B0502020104020203" pitchFamily="34" charset="77"/>
                <a:cs typeface="Gill Sans MT" panose="020B0502020104020203" pitchFamily="34" charset="77"/>
              </a:defRPr>
            </a:lvl1pPr>
          </a:lstStyle>
          <a:p>
            <a:r>
              <a:rPr lang="en-CA" dirty="0"/>
              <a:t>Click to edit Master title style</a:t>
            </a:r>
            <a:endParaRPr lang="en-US" dirty="0"/>
          </a:p>
        </p:txBody>
      </p:sp>
      <p:sp>
        <p:nvSpPr>
          <p:cNvPr id="8" name="Content Placeholder 2"/>
          <p:cNvSpPr>
            <a:spLocks noGrp="1"/>
          </p:cNvSpPr>
          <p:nvPr>
            <p:ph idx="1" hasCustomPrompt="1"/>
          </p:nvPr>
        </p:nvSpPr>
        <p:spPr>
          <a:xfrm>
            <a:off x="685554" y="1308926"/>
            <a:ext cx="8159218" cy="4082066"/>
          </a:xfrm>
          <a:prstGeom prst="rect">
            <a:avLst/>
          </a:prstGeom>
        </p:spPr>
        <p:txBody>
          <a:bodyPr/>
          <a:lstStyle>
            <a:lvl1pPr marL="342900" indent="-342900">
              <a:buClrTx/>
              <a:buFont typeface="Arial"/>
              <a:buChar char="•"/>
              <a:defRPr sz="2400">
                <a:solidFill>
                  <a:schemeClr val="tx1">
                    <a:lumMod val="65000"/>
                    <a:lumOff val="35000"/>
                  </a:schemeClr>
                </a:solidFill>
                <a:latin typeface="Palatino Linotype" panose="02040502050505030304" pitchFamily="18" charset="0"/>
                <a:cs typeface="Palatino Linotype" panose="02040502050505030304" pitchFamily="18" charset="0"/>
              </a:defRPr>
            </a:lvl1pPr>
            <a:lvl2pPr marL="800100" indent="-342900">
              <a:buClrTx/>
              <a:buFont typeface="Arial"/>
              <a:buChar char="•"/>
              <a:defRPr sz="2200" baseline="0">
                <a:solidFill>
                  <a:schemeClr val="tx1">
                    <a:lumMod val="65000"/>
                    <a:lumOff val="35000"/>
                  </a:schemeClr>
                </a:solidFill>
                <a:latin typeface="Palatino Linotype" panose="02040502050505030304" pitchFamily="18" charset="0"/>
                <a:cs typeface="Palatino Linotype" panose="02040502050505030304" pitchFamily="18" charset="0"/>
              </a:defRPr>
            </a:lvl2pPr>
            <a:lvl3pPr marL="1257300" indent="-342900">
              <a:buClrTx/>
              <a:buFont typeface="Arial"/>
              <a:buChar char="•"/>
              <a:defRPr sz="2000">
                <a:solidFill>
                  <a:schemeClr val="tx1">
                    <a:lumMod val="65000"/>
                    <a:lumOff val="35000"/>
                  </a:schemeClr>
                </a:solidFill>
                <a:latin typeface="Palatino Linotype" panose="02040502050505030304" pitchFamily="18" charset="0"/>
                <a:cs typeface="Palatino Linotype" panose="02040502050505030304" pitchFamily="18" charset="0"/>
              </a:defRPr>
            </a:lvl3pPr>
            <a:lvl4pPr marL="1657350" indent="-285750">
              <a:buClrTx/>
              <a:buFont typeface="Arial"/>
              <a:buChar char="•"/>
              <a:defRPr sz="1800">
                <a:solidFill>
                  <a:schemeClr val="tx1">
                    <a:lumMod val="65000"/>
                    <a:lumOff val="35000"/>
                  </a:schemeClr>
                </a:solidFill>
                <a:latin typeface="Palatino Linotype" panose="02040502050505030304" pitchFamily="18" charset="0"/>
                <a:cs typeface="Palatino Linotype" panose="02040502050505030304" pitchFamily="18" charset="0"/>
              </a:defRPr>
            </a:lvl4pPr>
            <a:lvl5pPr marL="2114550" indent="-285750">
              <a:buClrTx/>
              <a:buFont typeface="Arial"/>
              <a:buChar char="•"/>
              <a:defRPr sz="1600">
                <a:solidFill>
                  <a:schemeClr val="tx1">
                    <a:lumMod val="65000"/>
                    <a:lumOff val="35000"/>
                  </a:schemeClr>
                </a:solidFill>
                <a:latin typeface="Palatino Linotype" panose="02040502050505030304" pitchFamily="18" charset="0"/>
                <a:cs typeface="Palatino Linotype" panose="02040502050505030304" pitchFamily="18"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541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in layout">
    <p:spTree>
      <p:nvGrpSpPr>
        <p:cNvPr id="1" name="Shape 25"/>
        <p:cNvGrpSpPr/>
        <p:nvPr/>
      </p:nvGrpSpPr>
      <p:grpSpPr>
        <a:xfrm>
          <a:off x="0" y="0"/>
          <a:ext cx="0" cy="0"/>
          <a:chOff x="0" y="0"/>
          <a:chExt cx="0" cy="0"/>
        </a:xfrm>
      </p:grpSpPr>
      <p:sp>
        <p:nvSpPr>
          <p:cNvPr id="4" name="Content Placeholder 2"/>
          <p:cNvSpPr>
            <a:spLocks noGrp="1"/>
          </p:cNvSpPr>
          <p:nvPr>
            <p:ph idx="1"/>
          </p:nvPr>
        </p:nvSpPr>
        <p:spPr>
          <a:xfrm>
            <a:off x="1160200" y="2048911"/>
            <a:ext cx="6823602" cy="4809089"/>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Palatino Linotype" panose="02040502050505030304" pitchFamily="18" charset="0"/>
                <a:cs typeface="Palatino Linotype" panose="02040502050505030304" pitchFamily="18" charset="0"/>
              </a:defRPr>
            </a:lvl1pPr>
            <a:lvl2pPr marL="540000" indent="-126000">
              <a:lnSpc>
                <a:spcPct val="100000"/>
              </a:lnSpc>
              <a:spcBef>
                <a:spcPts val="500"/>
              </a:spcBef>
              <a:buSzPct val="70000"/>
              <a:buFont typeface="Arial"/>
              <a:buChar char="•"/>
              <a:defRPr>
                <a:latin typeface="Palatino Linotype" panose="02040502050505030304" pitchFamily="18" charset="0"/>
                <a:cs typeface="Palatino Linotype" panose="02040502050505030304" pitchFamily="18" charset="0"/>
              </a:defRPr>
            </a:lvl2pPr>
            <a:lvl3pPr marL="1080000" indent="-126000">
              <a:lnSpc>
                <a:spcPct val="100000"/>
              </a:lnSpc>
              <a:buSzPct val="70000"/>
              <a:buFont typeface="Arial"/>
              <a:buChar char="•"/>
              <a:defRPr>
                <a:latin typeface="Palatino Linotype" panose="02040502050505030304" pitchFamily="18" charset="0"/>
                <a:cs typeface="Palatino Linotype" panose="02040502050505030304" pitchFamily="18" charset="0"/>
              </a:defRPr>
            </a:lvl3pPr>
            <a:lvl4pPr marL="1620000" indent="-126000">
              <a:buSzPct val="70000"/>
              <a:buFont typeface="Arial"/>
              <a:buChar char="•"/>
              <a:defRPr>
                <a:latin typeface="Palatino Linotype" panose="02040502050505030304" pitchFamily="18" charset="0"/>
                <a:cs typeface="Palatino Linotype" panose="02040502050505030304" pitchFamily="18" charset="0"/>
              </a:defRPr>
            </a:lvl4pPr>
            <a:lvl5pPr marL="2160000" indent="-126000">
              <a:lnSpc>
                <a:spcPct val="100000"/>
              </a:lnSpc>
              <a:buSzPct val="70000"/>
              <a:buFont typeface="Arial"/>
              <a:buChar char="•"/>
              <a:defRPr>
                <a:latin typeface="Palatino Linotype" panose="02040502050505030304" pitchFamily="18" charset="0"/>
                <a:cs typeface="Palatino Linotype" panose="02040502050505030304" pitchFamily="18" charset="0"/>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GB" dirty="0"/>
          </a:p>
        </p:txBody>
      </p:sp>
      <p:sp>
        <p:nvSpPr>
          <p:cNvPr id="5" name="Shape 14"/>
          <p:cNvSpPr txBox="1">
            <a:spLocks noGrp="1"/>
          </p:cNvSpPr>
          <p:nvPr>
            <p:ph type="sldNum" idx="12"/>
          </p:nvPr>
        </p:nvSpPr>
        <p:spPr>
          <a:xfrm>
            <a:off x="8226422" y="6403048"/>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6" name="Title 1"/>
          <p:cNvSpPr>
            <a:spLocks noGrp="1"/>
          </p:cNvSpPr>
          <p:nvPr>
            <p:ph type="title"/>
          </p:nvPr>
        </p:nvSpPr>
        <p:spPr>
          <a:xfrm>
            <a:off x="1160200" y="1241340"/>
            <a:ext cx="6823602" cy="807571"/>
          </a:xfrm>
          <a:prstGeom prst="rect">
            <a:avLst/>
          </a:prstGeom>
        </p:spPr>
        <p:txBody>
          <a:bodyPr vert="horz" lIns="45720" tIns="22860" rIns="45720" bIns="22860"/>
          <a:lstStyle>
            <a:lvl1pPr algn="l">
              <a:defRPr sz="2900" b="0" i="0">
                <a:latin typeface="Gill Sans MT" panose="020B0502020104020203" pitchFamily="34" charset="77"/>
                <a:cs typeface="Gill Sans MT" panose="020B0502020104020203" pitchFamily="34" charset="77"/>
              </a:defRPr>
            </a:lvl1pPr>
          </a:lstStyle>
          <a:p>
            <a:r>
              <a:rPr lang="en-CA" dirty="0"/>
              <a:t>Click to edit Master title style</a:t>
            </a:r>
            <a:endParaRPr lang="en-US" dirty="0"/>
          </a:p>
        </p:txBody>
      </p:sp>
    </p:spTree>
    <p:extLst>
      <p:ext uri="{BB962C8B-B14F-4D97-AF65-F5344CB8AC3E}">
        <p14:creationId xmlns:p14="http://schemas.microsoft.com/office/powerpoint/2010/main" val="3110211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lain and large">
    <p:spTree>
      <p:nvGrpSpPr>
        <p:cNvPr id="1" name="Shape 23"/>
        <p:cNvGrpSpPr/>
        <p:nvPr/>
      </p:nvGrpSpPr>
      <p:grpSpPr>
        <a:xfrm>
          <a:off x="0" y="0"/>
          <a:ext cx="0" cy="0"/>
          <a:chOff x="0" y="0"/>
          <a:chExt cx="0" cy="0"/>
        </a:xfrm>
      </p:grpSpPr>
      <p:sp>
        <p:nvSpPr>
          <p:cNvPr id="7" name="Content Placeholder 2"/>
          <p:cNvSpPr>
            <a:spLocks noGrp="1"/>
          </p:cNvSpPr>
          <p:nvPr>
            <p:ph idx="1"/>
          </p:nvPr>
        </p:nvSpPr>
        <p:spPr>
          <a:xfrm>
            <a:off x="1160200" y="1077655"/>
            <a:ext cx="6823602" cy="4809089"/>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Avenir Next Regular"/>
                <a:cs typeface="Avenir Next Regular"/>
              </a:defRPr>
            </a:lvl1pPr>
            <a:lvl2pPr marL="540000" indent="-126000">
              <a:lnSpc>
                <a:spcPct val="100000"/>
              </a:lnSpc>
              <a:spcBef>
                <a:spcPts val="500"/>
              </a:spcBef>
              <a:buSzPct val="70000"/>
              <a:buFont typeface="Arial"/>
              <a:buChar char="•"/>
              <a:defRPr>
                <a:latin typeface="Avenir Next Regular"/>
                <a:cs typeface="Avenir Next Regular"/>
              </a:defRPr>
            </a:lvl2pPr>
            <a:lvl3pPr marL="1080000" indent="-126000">
              <a:lnSpc>
                <a:spcPct val="100000"/>
              </a:lnSpc>
              <a:buSzPct val="70000"/>
              <a:buFont typeface="Arial"/>
              <a:buChar char="•"/>
              <a:defRPr>
                <a:latin typeface="Avenir Next Regular"/>
                <a:cs typeface="Avenir Next Regular"/>
              </a:defRPr>
            </a:lvl3pPr>
            <a:lvl4pPr marL="1620000" indent="-126000">
              <a:buSzPct val="70000"/>
              <a:buFont typeface="Arial"/>
              <a:buChar char="•"/>
              <a:defRPr>
                <a:latin typeface="Avenir Next Regular"/>
                <a:cs typeface="Avenir Next Regular"/>
              </a:defRPr>
            </a:lvl4pPr>
            <a:lvl5pPr marL="2160000" indent="-126000">
              <a:lnSpc>
                <a:spcPct val="100000"/>
              </a:lnSpc>
              <a:buSzPct val="70000"/>
              <a:buFont typeface="Arial"/>
              <a:buChar char="•"/>
              <a:defRPr>
                <a:latin typeface="Avenir Next Regular"/>
                <a:cs typeface="Avenir Next Regula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GB" dirty="0"/>
          </a:p>
        </p:txBody>
      </p:sp>
      <p:sp>
        <p:nvSpPr>
          <p:cNvPr id="8" name="Shape 14"/>
          <p:cNvSpPr txBox="1">
            <a:spLocks noGrp="1"/>
          </p:cNvSpPr>
          <p:nvPr>
            <p:ph type="sldNum" idx="12"/>
          </p:nvPr>
        </p:nvSpPr>
        <p:spPr>
          <a:xfrm>
            <a:off x="8226422" y="6403048"/>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2" name="Title 1"/>
          <p:cNvSpPr>
            <a:spLocks noGrp="1"/>
          </p:cNvSpPr>
          <p:nvPr>
            <p:ph type="title"/>
          </p:nvPr>
        </p:nvSpPr>
        <p:spPr>
          <a:xfrm>
            <a:off x="1160200" y="270084"/>
            <a:ext cx="6823602" cy="807571"/>
          </a:xfrm>
          <a:prstGeom prst="rect">
            <a:avLst/>
          </a:prstGeom>
        </p:spPr>
        <p:txBody>
          <a:bodyPr vert="horz" lIns="45720" tIns="22860" rIns="45720" bIns="22860"/>
          <a:lstStyle>
            <a:lvl1pPr algn="l">
              <a:defRPr sz="2900" b="1" i="0">
                <a:latin typeface="Avenir Next Regular"/>
                <a:cs typeface="Avenir Next Regular"/>
              </a:defRPr>
            </a:lvl1pPr>
          </a:lstStyle>
          <a:p>
            <a:r>
              <a:rPr lang="en-CA" dirty="0"/>
              <a:t>Click to edit Master title style</a:t>
            </a:r>
            <a:endParaRPr lang="en-US" dirty="0"/>
          </a:p>
        </p:txBody>
      </p:sp>
    </p:spTree>
    <p:extLst>
      <p:ext uri="{BB962C8B-B14F-4D97-AF65-F5344CB8AC3E}">
        <p14:creationId xmlns:p14="http://schemas.microsoft.com/office/powerpoint/2010/main" val="835164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scussion bubble">
    <p:spTree>
      <p:nvGrpSpPr>
        <p:cNvPr id="1" name="Shape 23"/>
        <p:cNvGrpSpPr/>
        <p:nvPr/>
      </p:nvGrpSpPr>
      <p:grpSpPr>
        <a:xfrm>
          <a:off x="0" y="0"/>
          <a:ext cx="0" cy="0"/>
          <a:chOff x="0" y="0"/>
          <a:chExt cx="0" cy="0"/>
        </a:xfrm>
      </p:grpSpPr>
      <p:sp>
        <p:nvSpPr>
          <p:cNvPr id="7" name="Content Placeholder 2"/>
          <p:cNvSpPr>
            <a:spLocks noGrp="1"/>
          </p:cNvSpPr>
          <p:nvPr>
            <p:ph idx="1"/>
          </p:nvPr>
        </p:nvSpPr>
        <p:spPr>
          <a:xfrm>
            <a:off x="1160200" y="2048911"/>
            <a:ext cx="6823602" cy="4809089"/>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Avenir Next Regular"/>
                <a:cs typeface="Avenir Next Regular"/>
              </a:defRPr>
            </a:lvl1pPr>
            <a:lvl2pPr marL="540000" indent="-126000">
              <a:lnSpc>
                <a:spcPct val="100000"/>
              </a:lnSpc>
              <a:spcBef>
                <a:spcPts val="500"/>
              </a:spcBef>
              <a:buSzPct val="70000"/>
              <a:buFont typeface="Arial"/>
              <a:buChar char="•"/>
              <a:defRPr>
                <a:latin typeface="Avenir Next Regular"/>
                <a:cs typeface="Avenir Next Regular"/>
              </a:defRPr>
            </a:lvl2pPr>
            <a:lvl3pPr marL="1080000" indent="-126000">
              <a:lnSpc>
                <a:spcPct val="100000"/>
              </a:lnSpc>
              <a:buSzPct val="70000"/>
              <a:buFont typeface="Arial"/>
              <a:buChar char="•"/>
              <a:defRPr>
                <a:latin typeface="Avenir Next Regular"/>
                <a:cs typeface="Avenir Next Regular"/>
              </a:defRPr>
            </a:lvl3pPr>
            <a:lvl4pPr marL="1620000" indent="-126000">
              <a:buSzPct val="70000"/>
              <a:buFont typeface="Arial"/>
              <a:buChar char="•"/>
              <a:defRPr>
                <a:latin typeface="Avenir Next Regular"/>
                <a:cs typeface="Avenir Next Regular"/>
              </a:defRPr>
            </a:lvl4pPr>
            <a:lvl5pPr marL="2160000" indent="-126000">
              <a:lnSpc>
                <a:spcPct val="100000"/>
              </a:lnSpc>
              <a:buSzPct val="70000"/>
              <a:buFont typeface="Arial"/>
              <a:buChar char="•"/>
              <a:defRPr>
                <a:latin typeface="Avenir Next Regular"/>
                <a:cs typeface="Avenir Next Regula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GB" dirty="0"/>
          </a:p>
        </p:txBody>
      </p:sp>
      <p:sp>
        <p:nvSpPr>
          <p:cNvPr id="8" name="Shape 14"/>
          <p:cNvSpPr txBox="1">
            <a:spLocks noGrp="1"/>
          </p:cNvSpPr>
          <p:nvPr>
            <p:ph type="sldNum" idx="12"/>
          </p:nvPr>
        </p:nvSpPr>
        <p:spPr>
          <a:xfrm>
            <a:off x="8226422" y="6403048"/>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9" name="Shape 718"/>
          <p:cNvSpPr/>
          <p:nvPr/>
        </p:nvSpPr>
        <p:spPr>
          <a:xfrm>
            <a:off x="3928069" y="70553"/>
            <a:ext cx="1287862" cy="1170787"/>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tx1">
              <a:lumMod val="60000"/>
              <a:lumOff val="40000"/>
            </a:schemeClr>
          </a:solidFill>
          <a:ln>
            <a:noFill/>
          </a:ln>
        </p:spPr>
        <p:txBody>
          <a:bodyPr lIns="14288" tIns="14288" rIns="14288" bIns="14288" anchor="ctr" anchorCtr="0">
            <a:noAutofit/>
          </a:bodyPr>
          <a:lstStyle/>
          <a:p>
            <a:pPr marL="0" marR="0" lvl="0" indent="0" algn="l" rtl="0">
              <a:spcBef>
                <a:spcPts val="0"/>
              </a:spcBef>
              <a:buNone/>
            </a:pPr>
            <a:endParaRPr sz="1100">
              <a:solidFill>
                <a:schemeClr val="dk1"/>
              </a:solidFill>
              <a:latin typeface="Source Sans Pro"/>
              <a:ea typeface="Source Sans Pro"/>
              <a:cs typeface="Source Sans Pro"/>
              <a:sym typeface="Source Sans Pro"/>
            </a:endParaRPr>
          </a:p>
        </p:txBody>
      </p:sp>
      <p:sp>
        <p:nvSpPr>
          <p:cNvPr id="6" name="Shape 718"/>
          <p:cNvSpPr/>
          <p:nvPr userDrawn="1"/>
        </p:nvSpPr>
        <p:spPr>
          <a:xfrm>
            <a:off x="3928069" y="70553"/>
            <a:ext cx="1287862" cy="1170787"/>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tx1">
              <a:lumMod val="60000"/>
              <a:lumOff val="40000"/>
            </a:schemeClr>
          </a:solidFill>
          <a:ln>
            <a:noFill/>
          </a:ln>
        </p:spPr>
        <p:txBody>
          <a:bodyPr lIns="14288" tIns="14288" rIns="14288" bIns="14288" anchor="ctr" anchorCtr="0">
            <a:noAutofit/>
          </a:bodyPr>
          <a:lstStyle/>
          <a:p>
            <a:pPr marL="0" marR="0" lvl="0" indent="0" algn="l" rtl="0">
              <a:spcBef>
                <a:spcPts val="0"/>
              </a:spcBef>
              <a:buNone/>
            </a:pPr>
            <a:endParaRPr sz="1100">
              <a:solidFill>
                <a:schemeClr val="dk1"/>
              </a:solidFill>
              <a:latin typeface="Source Sans Pro"/>
              <a:ea typeface="Source Sans Pro"/>
              <a:cs typeface="Source Sans Pro"/>
              <a:sym typeface="Source Sans Pro"/>
            </a:endParaRPr>
          </a:p>
        </p:txBody>
      </p:sp>
      <p:sp>
        <p:nvSpPr>
          <p:cNvPr id="2" name="Title 1"/>
          <p:cNvSpPr>
            <a:spLocks noGrp="1"/>
          </p:cNvSpPr>
          <p:nvPr>
            <p:ph type="title"/>
          </p:nvPr>
        </p:nvSpPr>
        <p:spPr>
          <a:xfrm>
            <a:off x="1160200" y="1241340"/>
            <a:ext cx="6823602" cy="807571"/>
          </a:xfrm>
          <a:prstGeom prst="rect">
            <a:avLst/>
          </a:prstGeom>
        </p:spPr>
        <p:txBody>
          <a:bodyPr vert="horz" lIns="45720" tIns="22860" rIns="45720" bIns="22860"/>
          <a:lstStyle>
            <a:lvl1pPr algn="l">
              <a:defRPr sz="2900" b="1" i="0">
                <a:latin typeface="Avenir Next Regular"/>
                <a:cs typeface="Avenir Next Regular"/>
              </a:defRPr>
            </a:lvl1pPr>
          </a:lstStyle>
          <a:p>
            <a:r>
              <a:rPr lang="en-CA"/>
              <a:t>Click to edit Master title style</a:t>
            </a:r>
            <a:endParaRPr lang="en-US" dirty="0"/>
          </a:p>
        </p:txBody>
      </p:sp>
    </p:spTree>
    <p:extLst>
      <p:ext uri="{BB962C8B-B14F-4D97-AF65-F5344CB8AC3E}">
        <p14:creationId xmlns:p14="http://schemas.microsoft.com/office/powerpoint/2010/main" val="399713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heckmark">
    <p:spTree>
      <p:nvGrpSpPr>
        <p:cNvPr id="1" name="Shape 23"/>
        <p:cNvGrpSpPr/>
        <p:nvPr/>
      </p:nvGrpSpPr>
      <p:grpSpPr>
        <a:xfrm>
          <a:off x="0" y="0"/>
          <a:ext cx="0" cy="0"/>
          <a:chOff x="0" y="0"/>
          <a:chExt cx="0" cy="0"/>
        </a:xfrm>
      </p:grpSpPr>
      <p:sp>
        <p:nvSpPr>
          <p:cNvPr id="6" name="Shape 6040"/>
          <p:cNvSpPr/>
          <p:nvPr/>
        </p:nvSpPr>
        <p:spPr>
          <a:xfrm>
            <a:off x="4005283" y="379067"/>
            <a:ext cx="1136702" cy="775026"/>
          </a:xfrm>
          <a:custGeom>
            <a:avLst/>
            <a:gdLst/>
            <a:ahLst/>
            <a:cxnLst/>
            <a:rect l="0" t="0" r="0" b="0"/>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chemeClr val="tx1">
              <a:lumMod val="60000"/>
              <a:lumOff val="40000"/>
            </a:schemeClr>
          </a:solidFill>
          <a:ln>
            <a:noFill/>
          </a:ln>
        </p:spPr>
        <p:txBody>
          <a:bodyPr lIns="14288" tIns="14288" rIns="14288" bIns="14288" anchor="ctr" anchorCtr="0">
            <a:noAutofit/>
          </a:bodyPr>
          <a:lstStyle/>
          <a:p>
            <a:pPr marL="0" marR="0" lvl="0" indent="0" algn="l" rtl="0">
              <a:spcBef>
                <a:spcPts val="0"/>
              </a:spcBef>
              <a:buNone/>
            </a:pPr>
            <a:endParaRPr sz="1100" dirty="0">
              <a:solidFill>
                <a:schemeClr val="tx1">
                  <a:lumMod val="60000"/>
                  <a:lumOff val="40000"/>
                </a:schemeClr>
              </a:solidFill>
              <a:latin typeface="Source Sans Pro"/>
              <a:ea typeface="Source Sans Pro"/>
              <a:cs typeface="Source Sans Pro"/>
              <a:sym typeface="Source Sans Pro"/>
            </a:endParaRPr>
          </a:p>
        </p:txBody>
      </p:sp>
      <p:sp>
        <p:nvSpPr>
          <p:cNvPr id="9" name="Shape 6040"/>
          <p:cNvSpPr/>
          <p:nvPr userDrawn="1"/>
        </p:nvSpPr>
        <p:spPr>
          <a:xfrm>
            <a:off x="4005283" y="379067"/>
            <a:ext cx="1136702" cy="775026"/>
          </a:xfrm>
          <a:custGeom>
            <a:avLst/>
            <a:gdLst/>
            <a:ahLst/>
            <a:cxnLst/>
            <a:rect l="0" t="0" r="0" b="0"/>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chemeClr val="tx1">
              <a:lumMod val="60000"/>
              <a:lumOff val="40000"/>
            </a:schemeClr>
          </a:solidFill>
          <a:ln>
            <a:noFill/>
          </a:ln>
        </p:spPr>
        <p:txBody>
          <a:bodyPr lIns="14288" tIns="14288" rIns="14288" bIns="14288" anchor="ctr" anchorCtr="0">
            <a:noAutofit/>
          </a:bodyPr>
          <a:lstStyle/>
          <a:p>
            <a:pPr marL="0" marR="0" lvl="0" indent="0" algn="l" rtl="0">
              <a:spcBef>
                <a:spcPts val="0"/>
              </a:spcBef>
              <a:buNone/>
            </a:pPr>
            <a:endParaRPr sz="1100" dirty="0">
              <a:solidFill>
                <a:schemeClr val="tx1">
                  <a:lumMod val="60000"/>
                  <a:lumOff val="40000"/>
                </a:schemeClr>
              </a:solidFill>
              <a:latin typeface="Source Sans Pro"/>
              <a:ea typeface="Source Sans Pro"/>
              <a:cs typeface="Source Sans Pro"/>
              <a:sym typeface="Source Sans Pro"/>
            </a:endParaRPr>
          </a:p>
        </p:txBody>
      </p:sp>
      <p:sp>
        <p:nvSpPr>
          <p:cNvPr id="10" name="Content Placeholder 2"/>
          <p:cNvSpPr>
            <a:spLocks noGrp="1"/>
          </p:cNvSpPr>
          <p:nvPr>
            <p:ph idx="1"/>
          </p:nvPr>
        </p:nvSpPr>
        <p:spPr>
          <a:xfrm>
            <a:off x="1160200" y="2048911"/>
            <a:ext cx="6823602" cy="4809089"/>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Avenir Next Regular"/>
                <a:cs typeface="Avenir Next Regular"/>
              </a:defRPr>
            </a:lvl1pPr>
            <a:lvl2pPr marL="540000" indent="-126000">
              <a:lnSpc>
                <a:spcPct val="100000"/>
              </a:lnSpc>
              <a:spcBef>
                <a:spcPts val="500"/>
              </a:spcBef>
              <a:buSzPct val="70000"/>
              <a:buFont typeface="Arial"/>
              <a:buChar char="•"/>
              <a:defRPr>
                <a:latin typeface="Avenir Next Regular"/>
                <a:cs typeface="Avenir Next Regular"/>
              </a:defRPr>
            </a:lvl2pPr>
            <a:lvl3pPr marL="1080000" indent="-126000">
              <a:lnSpc>
                <a:spcPct val="100000"/>
              </a:lnSpc>
              <a:buSzPct val="70000"/>
              <a:buFont typeface="Arial"/>
              <a:buChar char="•"/>
              <a:defRPr>
                <a:latin typeface="Avenir Next Regular"/>
                <a:cs typeface="Avenir Next Regular"/>
              </a:defRPr>
            </a:lvl3pPr>
            <a:lvl4pPr marL="1620000" indent="-126000">
              <a:buSzPct val="70000"/>
              <a:buFont typeface="Arial"/>
              <a:buChar char="•"/>
              <a:defRPr>
                <a:latin typeface="Avenir Next Regular"/>
                <a:cs typeface="Avenir Next Regular"/>
              </a:defRPr>
            </a:lvl4pPr>
            <a:lvl5pPr marL="2160000" indent="-126000">
              <a:lnSpc>
                <a:spcPct val="100000"/>
              </a:lnSpc>
              <a:buSzPct val="70000"/>
              <a:buFont typeface="Arial"/>
              <a:buChar char="•"/>
              <a:defRPr>
                <a:latin typeface="Avenir Next Regular"/>
                <a:cs typeface="Avenir Next Regula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GB" dirty="0"/>
          </a:p>
        </p:txBody>
      </p:sp>
      <p:sp>
        <p:nvSpPr>
          <p:cNvPr id="11" name="Shape 14"/>
          <p:cNvSpPr txBox="1">
            <a:spLocks noGrp="1"/>
          </p:cNvSpPr>
          <p:nvPr>
            <p:ph type="sldNum" idx="12"/>
          </p:nvPr>
        </p:nvSpPr>
        <p:spPr>
          <a:xfrm>
            <a:off x="8226422" y="6403048"/>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12" name="Title 1"/>
          <p:cNvSpPr>
            <a:spLocks noGrp="1"/>
          </p:cNvSpPr>
          <p:nvPr>
            <p:ph type="title"/>
          </p:nvPr>
        </p:nvSpPr>
        <p:spPr>
          <a:xfrm>
            <a:off x="1160200" y="1241340"/>
            <a:ext cx="6823602" cy="807571"/>
          </a:xfrm>
          <a:prstGeom prst="rect">
            <a:avLst/>
          </a:prstGeom>
        </p:spPr>
        <p:txBody>
          <a:bodyPr vert="horz" lIns="45720" tIns="22860" rIns="45720" bIns="22860"/>
          <a:lstStyle>
            <a:lvl1pPr algn="l">
              <a:defRPr sz="2900" b="1" i="0">
                <a:latin typeface="Avenir Next Regular"/>
                <a:cs typeface="Avenir Next Regular"/>
              </a:defRPr>
            </a:lvl1pPr>
          </a:lstStyle>
          <a:p>
            <a:r>
              <a:rPr lang="en-CA"/>
              <a:t>Click to edit Master title style</a:t>
            </a:r>
            <a:endParaRPr lang="en-US" dirty="0"/>
          </a:p>
        </p:txBody>
      </p:sp>
    </p:spTree>
    <p:extLst>
      <p:ext uri="{BB962C8B-B14F-4D97-AF65-F5344CB8AC3E}">
        <p14:creationId xmlns:p14="http://schemas.microsoft.com/office/powerpoint/2010/main" val="172268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oom in/examine">
    <p:spTree>
      <p:nvGrpSpPr>
        <p:cNvPr id="1" name="Shape 23"/>
        <p:cNvGrpSpPr/>
        <p:nvPr/>
      </p:nvGrpSpPr>
      <p:grpSpPr>
        <a:xfrm>
          <a:off x="0" y="0"/>
          <a:ext cx="0" cy="0"/>
          <a:chOff x="0" y="0"/>
          <a:chExt cx="0" cy="0"/>
        </a:xfrm>
      </p:grpSpPr>
      <p:sp>
        <p:nvSpPr>
          <p:cNvPr id="9" name="Shape 2572"/>
          <p:cNvSpPr/>
          <p:nvPr/>
        </p:nvSpPr>
        <p:spPr>
          <a:xfrm>
            <a:off x="4005282" y="133816"/>
            <a:ext cx="1136702" cy="1139941"/>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lumMod val="60000"/>
              <a:lumOff val="40000"/>
            </a:schemeClr>
          </a:solidFill>
          <a:ln w="12700">
            <a:miter lim="400000"/>
          </a:ln>
        </p:spPr>
        <p:txBody>
          <a:bodyPr lIns="19045" tIns="19045" rIns="19045" bIns="19045" anchor="ctr"/>
          <a:lstStyle/>
          <a:p>
            <a:pPr defTabSz="228532"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Shape 2572"/>
          <p:cNvSpPr/>
          <p:nvPr userDrawn="1"/>
        </p:nvSpPr>
        <p:spPr>
          <a:xfrm>
            <a:off x="4005282" y="133816"/>
            <a:ext cx="1136702" cy="1139941"/>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lumMod val="60000"/>
              <a:lumOff val="40000"/>
            </a:schemeClr>
          </a:solidFill>
          <a:ln w="12700">
            <a:miter lim="400000"/>
          </a:ln>
        </p:spPr>
        <p:txBody>
          <a:bodyPr lIns="19045" tIns="19045" rIns="19045" bIns="19045" anchor="ctr"/>
          <a:lstStyle/>
          <a:p>
            <a:pPr defTabSz="228532"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Content Placeholder 2"/>
          <p:cNvSpPr>
            <a:spLocks noGrp="1"/>
          </p:cNvSpPr>
          <p:nvPr>
            <p:ph idx="1"/>
          </p:nvPr>
        </p:nvSpPr>
        <p:spPr>
          <a:xfrm>
            <a:off x="1160200" y="2048911"/>
            <a:ext cx="6823602" cy="4809089"/>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Avenir Next Regular"/>
                <a:cs typeface="Avenir Next Regular"/>
              </a:defRPr>
            </a:lvl1pPr>
            <a:lvl2pPr marL="540000" indent="-126000">
              <a:lnSpc>
                <a:spcPct val="100000"/>
              </a:lnSpc>
              <a:spcBef>
                <a:spcPts val="500"/>
              </a:spcBef>
              <a:buSzPct val="70000"/>
              <a:buFont typeface="Arial"/>
              <a:buChar char="•"/>
              <a:defRPr>
                <a:latin typeface="Avenir Next Regular"/>
                <a:cs typeface="Avenir Next Regular"/>
              </a:defRPr>
            </a:lvl2pPr>
            <a:lvl3pPr marL="1080000" indent="-126000">
              <a:lnSpc>
                <a:spcPct val="100000"/>
              </a:lnSpc>
              <a:buSzPct val="70000"/>
              <a:buFont typeface="Arial"/>
              <a:buChar char="•"/>
              <a:defRPr>
                <a:latin typeface="Avenir Next Regular"/>
                <a:cs typeface="Avenir Next Regular"/>
              </a:defRPr>
            </a:lvl3pPr>
            <a:lvl4pPr marL="1620000" indent="-126000">
              <a:buSzPct val="70000"/>
              <a:buFont typeface="Arial"/>
              <a:buChar char="•"/>
              <a:defRPr>
                <a:latin typeface="Avenir Next Regular"/>
                <a:cs typeface="Avenir Next Regular"/>
              </a:defRPr>
            </a:lvl4pPr>
            <a:lvl5pPr marL="2160000" indent="-126000">
              <a:lnSpc>
                <a:spcPct val="100000"/>
              </a:lnSpc>
              <a:buSzPct val="70000"/>
              <a:buFont typeface="Arial"/>
              <a:buChar char="•"/>
              <a:defRPr>
                <a:latin typeface="Avenir Next Regular"/>
                <a:cs typeface="Avenir Next Regula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GB" dirty="0"/>
          </a:p>
        </p:txBody>
      </p:sp>
      <p:sp>
        <p:nvSpPr>
          <p:cNvPr id="11" name="Shape 14"/>
          <p:cNvSpPr txBox="1">
            <a:spLocks noGrp="1"/>
          </p:cNvSpPr>
          <p:nvPr>
            <p:ph type="sldNum" idx="12"/>
          </p:nvPr>
        </p:nvSpPr>
        <p:spPr>
          <a:xfrm>
            <a:off x="8226422" y="6403048"/>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12" name="Title 1"/>
          <p:cNvSpPr>
            <a:spLocks noGrp="1"/>
          </p:cNvSpPr>
          <p:nvPr>
            <p:ph type="title"/>
          </p:nvPr>
        </p:nvSpPr>
        <p:spPr>
          <a:xfrm>
            <a:off x="1160200" y="1241340"/>
            <a:ext cx="6823602" cy="807571"/>
          </a:xfrm>
          <a:prstGeom prst="rect">
            <a:avLst/>
          </a:prstGeom>
        </p:spPr>
        <p:txBody>
          <a:bodyPr vert="horz" lIns="45720" tIns="22860" rIns="45720" bIns="22860"/>
          <a:lstStyle>
            <a:lvl1pPr algn="l">
              <a:defRPr sz="2900" b="1" i="0">
                <a:latin typeface="Avenir Next Regular"/>
                <a:cs typeface="Avenir Next Regular"/>
              </a:defRPr>
            </a:lvl1pPr>
          </a:lstStyle>
          <a:p>
            <a:r>
              <a:rPr lang="en-CA"/>
              <a:t>Click to edit Master title style</a:t>
            </a:r>
            <a:endParaRPr lang="en-US" dirty="0"/>
          </a:p>
        </p:txBody>
      </p:sp>
    </p:spTree>
    <p:extLst>
      <p:ext uri="{BB962C8B-B14F-4D97-AF65-F5344CB8AC3E}">
        <p14:creationId xmlns:p14="http://schemas.microsoft.com/office/powerpoint/2010/main" val="1658935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Shape 23"/>
        <p:cNvGrpSpPr/>
        <p:nvPr/>
      </p:nvGrpSpPr>
      <p:grpSpPr>
        <a:xfrm>
          <a:off x="0" y="0"/>
          <a:ext cx="0" cy="0"/>
          <a:chOff x="0" y="0"/>
          <a:chExt cx="0" cy="0"/>
        </a:xfrm>
      </p:grpSpPr>
      <p:sp>
        <p:nvSpPr>
          <p:cNvPr id="6" name="Shape 2594"/>
          <p:cNvSpPr/>
          <p:nvPr/>
        </p:nvSpPr>
        <p:spPr>
          <a:xfrm>
            <a:off x="3872944" y="133816"/>
            <a:ext cx="1398115" cy="1139941"/>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lumMod val="60000"/>
              <a:lumOff val="40000"/>
            </a:schemeClr>
          </a:solidFill>
          <a:ln w="12700">
            <a:miter lim="400000"/>
          </a:ln>
        </p:spPr>
        <p:txBody>
          <a:bodyPr lIns="19045" tIns="19045" rIns="19045" bIns="19045" anchor="ctr"/>
          <a:lstStyle/>
          <a:p>
            <a:pPr defTabSz="228532"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 name="Shape 2594"/>
          <p:cNvSpPr/>
          <p:nvPr userDrawn="1"/>
        </p:nvSpPr>
        <p:spPr>
          <a:xfrm>
            <a:off x="3872944" y="133816"/>
            <a:ext cx="1398115" cy="1139941"/>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lumMod val="60000"/>
              <a:lumOff val="40000"/>
            </a:schemeClr>
          </a:solidFill>
          <a:ln w="12700">
            <a:miter lim="400000"/>
          </a:ln>
        </p:spPr>
        <p:txBody>
          <a:bodyPr lIns="19045" tIns="19045" rIns="19045" bIns="19045" anchor="ctr"/>
          <a:lstStyle/>
          <a:p>
            <a:pPr defTabSz="228532"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 name="Content Placeholder 2"/>
          <p:cNvSpPr>
            <a:spLocks noGrp="1"/>
          </p:cNvSpPr>
          <p:nvPr>
            <p:ph idx="1"/>
          </p:nvPr>
        </p:nvSpPr>
        <p:spPr>
          <a:xfrm>
            <a:off x="1160200" y="2048911"/>
            <a:ext cx="6823602" cy="4809089"/>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Avenir Next Regular"/>
                <a:cs typeface="Avenir Next Regular"/>
              </a:defRPr>
            </a:lvl1pPr>
            <a:lvl2pPr marL="540000" indent="-126000">
              <a:lnSpc>
                <a:spcPct val="100000"/>
              </a:lnSpc>
              <a:spcBef>
                <a:spcPts val="500"/>
              </a:spcBef>
              <a:buSzPct val="70000"/>
              <a:buFont typeface="Arial"/>
              <a:buChar char="•"/>
              <a:defRPr>
                <a:latin typeface="Avenir Next Regular"/>
                <a:cs typeface="Avenir Next Regular"/>
              </a:defRPr>
            </a:lvl2pPr>
            <a:lvl3pPr marL="1080000" indent="-126000">
              <a:lnSpc>
                <a:spcPct val="100000"/>
              </a:lnSpc>
              <a:buSzPct val="70000"/>
              <a:buFont typeface="Arial"/>
              <a:buChar char="•"/>
              <a:defRPr>
                <a:latin typeface="Avenir Next Regular"/>
                <a:cs typeface="Avenir Next Regular"/>
              </a:defRPr>
            </a:lvl3pPr>
            <a:lvl4pPr marL="1620000" indent="-126000">
              <a:buSzPct val="70000"/>
              <a:buFont typeface="Arial"/>
              <a:buChar char="•"/>
              <a:defRPr>
                <a:latin typeface="Avenir Next Regular"/>
                <a:cs typeface="Avenir Next Regular"/>
              </a:defRPr>
            </a:lvl4pPr>
            <a:lvl5pPr marL="2160000" indent="-126000">
              <a:lnSpc>
                <a:spcPct val="100000"/>
              </a:lnSpc>
              <a:buSzPct val="70000"/>
              <a:buFont typeface="Arial"/>
              <a:buChar char="•"/>
              <a:defRPr>
                <a:latin typeface="Avenir Next Regular"/>
                <a:cs typeface="Avenir Next Regula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GB" dirty="0"/>
          </a:p>
        </p:txBody>
      </p:sp>
      <p:sp>
        <p:nvSpPr>
          <p:cNvPr id="10" name="Shape 14"/>
          <p:cNvSpPr txBox="1">
            <a:spLocks noGrp="1"/>
          </p:cNvSpPr>
          <p:nvPr>
            <p:ph type="sldNum" idx="12"/>
          </p:nvPr>
        </p:nvSpPr>
        <p:spPr>
          <a:xfrm>
            <a:off x="8226422" y="6403048"/>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11" name="Title 1"/>
          <p:cNvSpPr>
            <a:spLocks noGrp="1"/>
          </p:cNvSpPr>
          <p:nvPr>
            <p:ph type="title"/>
          </p:nvPr>
        </p:nvSpPr>
        <p:spPr>
          <a:xfrm>
            <a:off x="1160200" y="1241340"/>
            <a:ext cx="6823602" cy="807571"/>
          </a:xfrm>
          <a:prstGeom prst="rect">
            <a:avLst/>
          </a:prstGeom>
        </p:spPr>
        <p:txBody>
          <a:bodyPr vert="horz" lIns="45720" tIns="22860" rIns="45720" bIns="22860"/>
          <a:lstStyle>
            <a:lvl1pPr algn="l">
              <a:defRPr sz="2900" b="1" i="0">
                <a:latin typeface="Avenir Next Regular"/>
                <a:cs typeface="Avenir Next Regular"/>
              </a:defRPr>
            </a:lvl1pPr>
          </a:lstStyle>
          <a:p>
            <a:r>
              <a:rPr lang="en-CA"/>
              <a:t>Click to edit Master title style</a:t>
            </a:r>
            <a:endParaRPr lang="en-US" dirty="0"/>
          </a:p>
        </p:txBody>
      </p:sp>
    </p:spTree>
    <p:extLst>
      <p:ext uri="{BB962C8B-B14F-4D97-AF65-F5344CB8AC3E}">
        <p14:creationId xmlns:p14="http://schemas.microsoft.com/office/powerpoint/2010/main" val="4197036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92" r:id="rId2"/>
    <p:sldLayoutId id="2147483698" r:id="rId3"/>
    <p:sldLayoutId id="2147483697" r:id="rId4"/>
    <p:sldLayoutId id="2147483682" r:id="rId5"/>
    <p:sldLayoutId id="2147483691" r:id="rId6"/>
    <p:sldLayoutId id="2147483683" r:id="rId7"/>
    <p:sldLayoutId id="2147483695" r:id="rId8"/>
    <p:sldLayoutId id="2147483696" r:id="rId9"/>
    <p:sldLayoutId id="2147483705" r:id="rId10"/>
    <p:sldLayoutId id="2147483714" r:id="rId11"/>
    <p:sldLayoutId id="2147483715" r:id="rId12"/>
  </p:sldLayoutIdLst>
  <p:hf hdr="0" ftr="0" dt="0"/>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hyperlink" Target="http://www.ncsu.edu/ncsu/design/cud/about_us/usronmace.htm"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interaction-design.org/literature/article/learn-to-create-accessible-websites-with-the-principles-of-universal-design" TargetMode="External"/><Relationship Id="rId2" Type="http://schemas.openxmlformats.org/officeDocument/2006/relationships/hyperlink" Target="http://universaldesign.ie/What-is-Universal-Design/The-7-Principles/" TargetMode="External"/><Relationship Id="rId1" Type="http://schemas.openxmlformats.org/officeDocument/2006/relationships/slideLayout" Target="../slideLayouts/slideLayout4.xml"/><Relationship Id="rId4" Type="http://schemas.openxmlformats.org/officeDocument/2006/relationships/hyperlink" Target="http://www.ncsu.edu/ncsu/design/cud/about_us/usronmace.htm"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191DE4E6-9B05-7640-9813-C2083E36D100}"/>
              </a:ext>
            </a:extLst>
          </p:cNvPr>
          <p:cNvSpPr>
            <a:spLocks noGrp="1"/>
          </p:cNvSpPr>
          <p:nvPr>
            <p:ph type="body" sz="quarter" idx="10"/>
          </p:nvPr>
        </p:nvSpPr>
        <p:spPr>
          <a:xfrm>
            <a:off x="1312424" y="4607614"/>
            <a:ext cx="6519153" cy="622273"/>
          </a:xfrm>
        </p:spPr>
        <p:txBody>
          <a:bodyPr/>
          <a:lstStyle/>
          <a:p>
            <a:r>
              <a:rPr lang="en-CA" dirty="0"/>
              <a:t>Resource Pack: Interaction IV </a:t>
            </a:r>
            <a:br>
              <a:rPr lang="en-CA" dirty="0"/>
            </a:br>
            <a:r>
              <a:rPr lang="en-CA" dirty="0"/>
              <a:t>Barriers and Access</a:t>
            </a:r>
            <a:endParaRPr lang="en-US" dirty="0"/>
          </a:p>
        </p:txBody>
      </p:sp>
      <p:sp>
        <p:nvSpPr>
          <p:cNvPr id="3" name="Text Placeholder 2"/>
          <p:cNvSpPr>
            <a:spLocks noGrp="1"/>
          </p:cNvSpPr>
          <p:nvPr>
            <p:ph type="body" sz="quarter" idx="12"/>
          </p:nvPr>
        </p:nvSpPr>
        <p:spPr/>
        <p:txBody>
          <a:bodyPr/>
          <a:lstStyle/>
          <a:p>
            <a:r>
              <a:rPr lang="en-US" sz="1800" dirty="0"/>
              <a:t>© Melanie </a:t>
            </a:r>
            <a:r>
              <a:rPr lang="en-US" sz="1800" dirty="0" err="1"/>
              <a:t>Baljko</a:t>
            </a:r>
            <a:endParaRPr lang="en-US" sz="1800" dirty="0"/>
          </a:p>
        </p:txBody>
      </p:sp>
      <p:sp>
        <p:nvSpPr>
          <p:cNvPr id="4" name="Text Placeholder 3">
            <a:extLst>
              <a:ext uri="{FF2B5EF4-FFF2-40B4-BE49-F238E27FC236}">
                <a16:creationId xmlns:a16="http://schemas.microsoft.com/office/drawing/2014/main" id="{FE67C24D-E49C-1641-B0EA-79C187B50330}"/>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91203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847C-53A5-214F-B2A9-D023B004C1AC}"/>
              </a:ext>
            </a:extLst>
          </p:cNvPr>
          <p:cNvSpPr>
            <a:spLocks noGrp="1"/>
          </p:cNvSpPr>
          <p:nvPr>
            <p:ph idx="1"/>
          </p:nvPr>
        </p:nvSpPr>
        <p:spPr/>
        <p:txBody>
          <a:bodyPr/>
          <a:lstStyle/>
          <a:p>
            <a:endParaRPr lang="en-US" dirty="0"/>
          </a:p>
          <a:p>
            <a:pPr marL="0" indent="0">
              <a:buNone/>
            </a:pPr>
            <a:endParaRPr lang="en-US" dirty="0">
              <a:solidFill>
                <a:schemeClr val="accent2">
                  <a:lumMod val="75000"/>
                  <a:lumOff val="25000"/>
                </a:schemeClr>
              </a:solidFill>
            </a:endParaRPr>
          </a:p>
          <a:p>
            <a:pPr marL="0" indent="0">
              <a:buNone/>
            </a:pPr>
            <a:r>
              <a:rPr lang="en-US" dirty="0">
                <a:solidFill>
                  <a:schemeClr val="accent2">
                    <a:lumMod val="75000"/>
                    <a:lumOff val="25000"/>
                  </a:schemeClr>
                </a:solidFill>
              </a:rPr>
              <a:t>2. </a:t>
            </a:r>
            <a:r>
              <a:rPr lang="en-CA" dirty="0"/>
              <a:t>What is meant by ‘accessible’ and ‘accessibility’?</a:t>
            </a:r>
            <a:endParaRPr lang="en-US" dirty="0"/>
          </a:p>
          <a:p>
            <a:pPr marL="0" indent="0">
              <a:buNone/>
            </a:pPr>
            <a:endParaRPr lang="en-CA" dirty="0"/>
          </a:p>
          <a:p>
            <a:endParaRPr lang="en-US" dirty="0"/>
          </a:p>
          <a:p>
            <a:endParaRPr lang="en-US" dirty="0"/>
          </a:p>
        </p:txBody>
      </p:sp>
      <p:sp>
        <p:nvSpPr>
          <p:cNvPr id="3" name="Slide Number Placeholder 2">
            <a:extLst>
              <a:ext uri="{FF2B5EF4-FFF2-40B4-BE49-F238E27FC236}">
                <a16:creationId xmlns:a16="http://schemas.microsoft.com/office/drawing/2014/main" id="{7E1C79C3-720E-2E44-A27F-368F247E085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10</a:t>
            </a:fld>
            <a:endParaRPr lang="en-US">
              <a:solidFill>
                <a:srgbClr val="AAAAAA"/>
              </a:solidFill>
              <a:ea typeface="Calibri"/>
              <a:sym typeface="Calibri"/>
            </a:endParaRPr>
          </a:p>
        </p:txBody>
      </p:sp>
      <p:sp>
        <p:nvSpPr>
          <p:cNvPr id="4" name="Title 3">
            <a:extLst>
              <a:ext uri="{FF2B5EF4-FFF2-40B4-BE49-F238E27FC236}">
                <a16:creationId xmlns:a16="http://schemas.microsoft.com/office/drawing/2014/main" id="{BC6BCD9F-A3E4-9949-86EC-53D2D88D97F3}"/>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230447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A4FC4B-31CF-6442-9535-82D3C19844F8}"/>
              </a:ext>
            </a:extLst>
          </p:cNvPr>
          <p:cNvSpPr>
            <a:spLocks noGrp="1"/>
          </p:cNvSpPr>
          <p:nvPr>
            <p:ph idx="1"/>
          </p:nvPr>
        </p:nvSpPr>
        <p:spPr/>
        <p:txBody>
          <a:bodyPr>
            <a:normAutofit lnSpcReduction="10000"/>
          </a:bodyPr>
          <a:lstStyle/>
          <a:p>
            <a:r>
              <a:rPr lang="en-US" dirty="0"/>
              <a:t>recall Gibson’s concept of an affordance</a:t>
            </a:r>
          </a:p>
          <a:p>
            <a:pPr lvl="1"/>
            <a:r>
              <a:rPr lang="en-US" dirty="0"/>
              <a:t>Affordances are all "action possibilities" latent in the environment, objectively measurable and independent of the individual's ability to recognize them</a:t>
            </a:r>
          </a:p>
          <a:p>
            <a:r>
              <a:rPr lang="en-US" dirty="0"/>
              <a:t>recall how we contrasted:</a:t>
            </a:r>
          </a:p>
          <a:p>
            <a:pPr lvl="1"/>
            <a:r>
              <a:rPr lang="en-US" dirty="0"/>
              <a:t>affordance as a </a:t>
            </a:r>
            <a:r>
              <a:rPr lang="en-US" i="1" dirty="0"/>
              <a:t>relational concept</a:t>
            </a:r>
            <a:r>
              <a:rPr lang="en-US" dirty="0"/>
              <a:t> </a:t>
            </a:r>
          </a:p>
          <a:p>
            <a:pPr lvl="2"/>
            <a:r>
              <a:rPr lang="en-US" dirty="0"/>
              <a:t>e.g., Gibson’s characterization</a:t>
            </a:r>
          </a:p>
          <a:p>
            <a:pPr lvl="1"/>
            <a:r>
              <a:rPr lang="en-US" dirty="0"/>
              <a:t>affordance as property </a:t>
            </a:r>
          </a:p>
          <a:p>
            <a:pPr lvl="2"/>
            <a:r>
              <a:rPr lang="en-US" dirty="0"/>
              <a:t>e.g., the misused version, which was the result of practitioners mistaken interpretations of Norman’s book)</a:t>
            </a:r>
          </a:p>
          <a:p>
            <a:pPr lvl="1"/>
            <a:r>
              <a:rPr lang="en-US" dirty="0"/>
              <a:t>action possibilities exist </a:t>
            </a:r>
            <a:r>
              <a:rPr lang="en-US" i="1" dirty="0"/>
              <a:t>in relation to an individual</a:t>
            </a:r>
            <a:r>
              <a:rPr lang="en-US" dirty="0"/>
              <a:t>, not as a possibility that is independent of the individual</a:t>
            </a:r>
          </a:p>
          <a:p>
            <a:r>
              <a:rPr lang="en-US" dirty="0"/>
              <a:t>thus, the concept of an affordance is a </a:t>
            </a:r>
            <a:r>
              <a:rPr lang="en-US" i="1" dirty="0"/>
              <a:t>relational</a:t>
            </a:r>
          </a:p>
          <a:p>
            <a:endParaRPr lang="en-US" dirty="0"/>
          </a:p>
        </p:txBody>
      </p:sp>
      <p:sp>
        <p:nvSpPr>
          <p:cNvPr id="3" name="Slide Number Placeholder 2">
            <a:extLst>
              <a:ext uri="{FF2B5EF4-FFF2-40B4-BE49-F238E27FC236}">
                <a16:creationId xmlns:a16="http://schemas.microsoft.com/office/drawing/2014/main" id="{493B4EA7-98C3-F549-8B06-74B8114A9A6D}"/>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11</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99F1A424-DDEA-E044-B6A4-D5BF93AE1F19}"/>
              </a:ext>
            </a:extLst>
          </p:cNvPr>
          <p:cNvSpPr>
            <a:spLocks noGrp="1"/>
          </p:cNvSpPr>
          <p:nvPr>
            <p:ph type="title"/>
          </p:nvPr>
        </p:nvSpPr>
        <p:spPr/>
        <p:txBody>
          <a:bodyPr/>
          <a:lstStyle/>
          <a:p>
            <a:r>
              <a:rPr lang="en-US" dirty="0"/>
              <a:t>Review:  Relational Concepts</a:t>
            </a:r>
          </a:p>
        </p:txBody>
      </p:sp>
    </p:spTree>
    <p:extLst>
      <p:ext uri="{BB962C8B-B14F-4D97-AF65-F5344CB8AC3E}">
        <p14:creationId xmlns:p14="http://schemas.microsoft.com/office/powerpoint/2010/main" val="2428426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C2121A5-2DFD-A948-910E-9B2C7BBD935E}"/>
              </a:ext>
            </a:extLst>
          </p:cNvPr>
          <p:cNvSpPr>
            <a:spLocks noGrp="1"/>
          </p:cNvSpPr>
          <p:nvPr>
            <p:ph idx="1"/>
          </p:nvPr>
        </p:nvSpPr>
        <p:spPr/>
        <p:txBody>
          <a:bodyPr/>
          <a:lstStyle/>
          <a:p>
            <a:r>
              <a:rPr lang="en-US" dirty="0"/>
              <a:t>“this {</a:t>
            </a:r>
            <a:r>
              <a:rPr lang="en-US" dirty="0" err="1"/>
              <a:t>building|app|program|piece</a:t>
            </a:r>
            <a:r>
              <a:rPr lang="en-US" dirty="0"/>
              <a:t> of equipment} is/is not accessible”</a:t>
            </a:r>
          </a:p>
          <a:p>
            <a:pPr lvl="1"/>
            <a:r>
              <a:rPr lang="en-US" dirty="0"/>
              <a:t>the accessibility or inaccessibility of something is </a:t>
            </a:r>
            <a:r>
              <a:rPr lang="en-US" i="1" dirty="0"/>
              <a:t>relational</a:t>
            </a:r>
          </a:p>
          <a:p>
            <a:r>
              <a:rPr lang="en-US" i="1" dirty="0"/>
              <a:t>accessible</a:t>
            </a:r>
            <a:r>
              <a:rPr lang="en-US" dirty="0"/>
              <a:t> refers to the property of something as ‘being able to be used by a person’</a:t>
            </a:r>
          </a:p>
          <a:p>
            <a:r>
              <a:rPr lang="en-US" dirty="0"/>
              <a:t>accessible applies in a wide variety of situations:</a:t>
            </a:r>
          </a:p>
          <a:p>
            <a:pPr lvl="1"/>
            <a:r>
              <a:rPr lang="en-US" dirty="0"/>
              <a:t>information and communication technologies (ICT)</a:t>
            </a:r>
          </a:p>
          <a:p>
            <a:pPr lvl="1"/>
            <a:r>
              <a:rPr lang="en-US" dirty="0"/>
              <a:t>the build environment</a:t>
            </a:r>
          </a:p>
          <a:p>
            <a:pPr lvl="1"/>
            <a:r>
              <a:rPr lang="en-US" dirty="0"/>
              <a:t>civic processes (e.g., voting, government services) </a:t>
            </a:r>
          </a:p>
          <a:p>
            <a:pPr lvl="1"/>
            <a:r>
              <a:rPr lang="en-US" dirty="0"/>
              <a:t>medicine</a:t>
            </a:r>
          </a:p>
          <a:p>
            <a:pPr lvl="1"/>
            <a:r>
              <a:rPr lang="en-US" dirty="0"/>
              <a:t>education</a:t>
            </a:r>
          </a:p>
        </p:txBody>
      </p:sp>
      <p:sp>
        <p:nvSpPr>
          <p:cNvPr id="3" name="Slide Number Placeholder 2">
            <a:extLst>
              <a:ext uri="{FF2B5EF4-FFF2-40B4-BE49-F238E27FC236}">
                <a16:creationId xmlns:a16="http://schemas.microsoft.com/office/drawing/2014/main" id="{E754A8AC-C06B-B44E-92FE-764878EB72BD}"/>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12</a:t>
            </a:fld>
            <a:endParaRPr lang="en-US" dirty="0">
              <a:solidFill>
                <a:srgbClr val="AAAAAA"/>
              </a:solidFill>
              <a:ea typeface="Calibri"/>
              <a:sym typeface="Calibri"/>
            </a:endParaRPr>
          </a:p>
        </p:txBody>
      </p:sp>
      <p:sp>
        <p:nvSpPr>
          <p:cNvPr id="5" name="Title 4">
            <a:extLst>
              <a:ext uri="{FF2B5EF4-FFF2-40B4-BE49-F238E27FC236}">
                <a16:creationId xmlns:a16="http://schemas.microsoft.com/office/drawing/2014/main" id="{E05F01D5-9122-BD4F-87DC-BF313248970B}"/>
              </a:ext>
            </a:extLst>
          </p:cNvPr>
          <p:cNvSpPr>
            <a:spLocks noGrp="1"/>
          </p:cNvSpPr>
          <p:nvPr>
            <p:ph type="title"/>
          </p:nvPr>
        </p:nvSpPr>
        <p:spPr/>
        <p:txBody>
          <a:bodyPr/>
          <a:lstStyle/>
          <a:p>
            <a:r>
              <a:rPr lang="en-US" dirty="0"/>
              <a:t>Accessible</a:t>
            </a:r>
          </a:p>
        </p:txBody>
      </p:sp>
    </p:spTree>
    <p:extLst>
      <p:ext uri="{BB962C8B-B14F-4D97-AF65-F5344CB8AC3E}">
        <p14:creationId xmlns:p14="http://schemas.microsoft.com/office/powerpoint/2010/main" val="2507669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C2121A5-2DFD-A948-910E-9B2C7BBD935E}"/>
              </a:ext>
            </a:extLst>
          </p:cNvPr>
          <p:cNvSpPr>
            <a:spLocks noGrp="1"/>
          </p:cNvSpPr>
          <p:nvPr>
            <p:ph idx="1"/>
          </p:nvPr>
        </p:nvSpPr>
        <p:spPr/>
        <p:txBody>
          <a:bodyPr/>
          <a:lstStyle/>
          <a:p>
            <a:r>
              <a:rPr lang="en-US" i="1" dirty="0"/>
              <a:t>accessibility</a:t>
            </a:r>
            <a:r>
              <a:rPr lang="en-US" dirty="0"/>
              <a:t> and </a:t>
            </a:r>
            <a:r>
              <a:rPr lang="en-US" i="1" dirty="0"/>
              <a:t>usability</a:t>
            </a:r>
            <a:r>
              <a:rPr lang="en-US" dirty="0"/>
              <a:t> are interrelated concepts</a:t>
            </a:r>
          </a:p>
          <a:p>
            <a:pPr lvl="1"/>
            <a:r>
              <a:rPr lang="en-US" dirty="0"/>
              <a:t>usability tends to assume ‘specific users’, often based on the </a:t>
            </a:r>
            <a:r>
              <a:rPr lang="en-US" dirty="0" err="1"/>
              <a:t>normate</a:t>
            </a:r>
            <a:r>
              <a:rPr lang="en-US" dirty="0"/>
              <a:t> (which we will discuss further)</a:t>
            </a:r>
          </a:p>
        </p:txBody>
      </p:sp>
      <p:sp>
        <p:nvSpPr>
          <p:cNvPr id="3" name="Slide Number Placeholder 2">
            <a:extLst>
              <a:ext uri="{FF2B5EF4-FFF2-40B4-BE49-F238E27FC236}">
                <a16:creationId xmlns:a16="http://schemas.microsoft.com/office/drawing/2014/main" id="{E754A8AC-C06B-B44E-92FE-764878EB72BD}"/>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13</a:t>
            </a:fld>
            <a:endParaRPr lang="en-US" dirty="0">
              <a:solidFill>
                <a:srgbClr val="AAAAAA"/>
              </a:solidFill>
              <a:ea typeface="Calibri"/>
              <a:sym typeface="Calibri"/>
            </a:endParaRPr>
          </a:p>
        </p:txBody>
      </p:sp>
      <p:sp>
        <p:nvSpPr>
          <p:cNvPr id="5" name="Title 4">
            <a:extLst>
              <a:ext uri="{FF2B5EF4-FFF2-40B4-BE49-F238E27FC236}">
                <a16:creationId xmlns:a16="http://schemas.microsoft.com/office/drawing/2014/main" id="{E05F01D5-9122-BD4F-87DC-BF313248970B}"/>
              </a:ext>
            </a:extLst>
          </p:cNvPr>
          <p:cNvSpPr>
            <a:spLocks noGrp="1"/>
          </p:cNvSpPr>
          <p:nvPr>
            <p:ph type="title"/>
          </p:nvPr>
        </p:nvSpPr>
        <p:spPr/>
        <p:txBody>
          <a:bodyPr/>
          <a:lstStyle/>
          <a:p>
            <a:r>
              <a:rPr lang="en-US" dirty="0"/>
              <a:t>Accessibility and Usability</a:t>
            </a:r>
          </a:p>
        </p:txBody>
      </p:sp>
    </p:spTree>
    <p:extLst>
      <p:ext uri="{BB962C8B-B14F-4D97-AF65-F5344CB8AC3E}">
        <p14:creationId xmlns:p14="http://schemas.microsoft.com/office/powerpoint/2010/main" val="1165252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847C-53A5-214F-B2A9-D023B004C1AC}"/>
              </a:ext>
            </a:extLst>
          </p:cNvPr>
          <p:cNvSpPr>
            <a:spLocks noGrp="1"/>
          </p:cNvSpPr>
          <p:nvPr>
            <p:ph idx="1"/>
          </p:nvPr>
        </p:nvSpPr>
        <p:spPr/>
        <p:txBody>
          <a:bodyPr/>
          <a:lstStyle/>
          <a:p>
            <a:endParaRPr lang="en-US" dirty="0"/>
          </a:p>
          <a:p>
            <a:pPr marL="0" indent="0">
              <a:buNone/>
            </a:pPr>
            <a:endParaRPr lang="en-US" dirty="0">
              <a:solidFill>
                <a:schemeClr val="accent2">
                  <a:lumMod val="75000"/>
                  <a:lumOff val="25000"/>
                </a:schemeClr>
              </a:solidFill>
            </a:endParaRPr>
          </a:p>
          <a:p>
            <a:pPr marL="0" indent="0">
              <a:buNone/>
            </a:pPr>
            <a:r>
              <a:rPr lang="en-US" dirty="0">
                <a:solidFill>
                  <a:schemeClr val="accent2">
                    <a:lumMod val="75000"/>
                    <a:lumOff val="25000"/>
                  </a:schemeClr>
                </a:solidFill>
              </a:rPr>
              <a:t>2. </a:t>
            </a:r>
            <a:r>
              <a:rPr lang="en-CA" dirty="0"/>
              <a:t>What is meant by ‘accessible’ and ‘accessibility’?</a:t>
            </a:r>
            <a:endParaRPr lang="en-US" dirty="0"/>
          </a:p>
          <a:p>
            <a:pPr marL="0" indent="0">
              <a:buNone/>
            </a:pPr>
            <a:endParaRPr lang="en-CA" dirty="0"/>
          </a:p>
          <a:p>
            <a:endParaRPr lang="en-US" dirty="0"/>
          </a:p>
          <a:p>
            <a:endParaRPr lang="en-US" dirty="0"/>
          </a:p>
        </p:txBody>
      </p:sp>
      <p:sp>
        <p:nvSpPr>
          <p:cNvPr id="3" name="Slide Number Placeholder 2">
            <a:extLst>
              <a:ext uri="{FF2B5EF4-FFF2-40B4-BE49-F238E27FC236}">
                <a16:creationId xmlns:a16="http://schemas.microsoft.com/office/drawing/2014/main" id="{7E1C79C3-720E-2E44-A27F-368F247E085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14</a:t>
            </a:fld>
            <a:endParaRPr lang="en-US">
              <a:solidFill>
                <a:srgbClr val="AAAAAA"/>
              </a:solidFill>
              <a:ea typeface="Calibri"/>
              <a:sym typeface="Calibri"/>
            </a:endParaRPr>
          </a:p>
        </p:txBody>
      </p:sp>
      <p:sp>
        <p:nvSpPr>
          <p:cNvPr id="4" name="Title 3">
            <a:extLst>
              <a:ext uri="{FF2B5EF4-FFF2-40B4-BE49-F238E27FC236}">
                <a16:creationId xmlns:a16="http://schemas.microsoft.com/office/drawing/2014/main" id="{BC6BCD9F-A3E4-9949-86EC-53D2D88D97F3}"/>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2076348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recall what we discussed earlier about product ‘scripts’</a:t>
            </a:r>
          </a:p>
          <a:p>
            <a:pPr lvl="1"/>
            <a:r>
              <a:rPr lang="en-US" dirty="0"/>
              <a:t>Madeleine </a:t>
            </a:r>
            <a:r>
              <a:rPr lang="en-US" dirty="0" err="1"/>
              <a:t>Akrich</a:t>
            </a:r>
            <a:r>
              <a:rPr lang="en-US" dirty="0"/>
              <a:t> (1992) developed the concept of the "script" as a metaphor for the "instruction manual" that is “inscribed” in an artifact </a:t>
            </a:r>
          </a:p>
          <a:p>
            <a:pPr lvl="2"/>
            <a:r>
              <a:rPr lang="en-US" dirty="0"/>
              <a:t>Any artifact contains a "message" (the script) from the </a:t>
            </a:r>
            <a:r>
              <a:rPr lang="en-US" i="1" dirty="0"/>
              <a:t>producer/designer</a:t>
            </a:r>
            <a:r>
              <a:rPr lang="en-US" dirty="0"/>
              <a:t> to the </a:t>
            </a:r>
            <a:r>
              <a:rPr lang="en-US" i="1" dirty="0"/>
              <a:t>user</a:t>
            </a:r>
            <a:r>
              <a:rPr lang="en-US" dirty="0"/>
              <a:t> describing the product's intended use and meaning </a:t>
            </a:r>
          </a:p>
          <a:p>
            <a:pPr lvl="1"/>
            <a:r>
              <a:rPr lang="en-US" dirty="0"/>
              <a:t>the product script might be legible to some people, but not others, depends on social factors</a:t>
            </a:r>
          </a:p>
          <a:p>
            <a:r>
              <a:rPr lang="en-CA" dirty="0"/>
              <a:t>‘Mainstream’ design can be understood as a process that results in a particular framework of action (</a:t>
            </a:r>
            <a:r>
              <a:rPr lang="en-CA" dirty="0" err="1"/>
              <a:t>Akrich</a:t>
            </a:r>
            <a:r>
              <a:rPr lang="en-CA" dirty="0"/>
              <a:t>, 1992)</a:t>
            </a:r>
          </a:p>
          <a:p>
            <a:r>
              <a:rPr lang="en-CA" dirty="0"/>
              <a:t>to what extent can this the ‘framework of action’ </a:t>
            </a:r>
            <a:r>
              <a:rPr lang="en-US" dirty="0"/>
              <a:t>be performed by a person?</a:t>
            </a:r>
          </a:p>
          <a:p>
            <a:endParaRPr lang="en-CA" dirty="0"/>
          </a:p>
          <a:p>
            <a:endParaRPr lang="en-US" dirty="0"/>
          </a:p>
        </p:txBody>
      </p:sp>
      <p:sp>
        <p:nvSpPr>
          <p:cNvPr id="3" name="Title 2"/>
          <p:cNvSpPr>
            <a:spLocks noGrp="1"/>
          </p:cNvSpPr>
          <p:nvPr>
            <p:ph type="title"/>
          </p:nvPr>
        </p:nvSpPr>
        <p:spPr/>
        <p:txBody>
          <a:bodyPr/>
          <a:lstStyle/>
          <a:p>
            <a:r>
              <a:rPr lang="en-US" dirty="0"/>
              <a:t>Review: Product ‘Scripts’</a:t>
            </a:r>
          </a:p>
        </p:txBody>
      </p:sp>
    </p:spTree>
    <p:extLst>
      <p:ext uri="{BB962C8B-B14F-4D97-AF65-F5344CB8AC3E}">
        <p14:creationId xmlns:p14="http://schemas.microsoft.com/office/powerpoint/2010/main" val="1558353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93F641-27AD-274F-B432-556D337285C2}"/>
              </a:ext>
            </a:extLst>
          </p:cNvPr>
          <p:cNvSpPr>
            <a:spLocks noGrp="1"/>
          </p:cNvSpPr>
          <p:nvPr>
            <p:ph idx="1"/>
          </p:nvPr>
        </p:nvSpPr>
        <p:spPr/>
        <p:txBody>
          <a:bodyPr/>
          <a:lstStyle/>
          <a:p>
            <a:endParaRPr lang="en-US" dirty="0"/>
          </a:p>
          <a:p>
            <a:r>
              <a:rPr lang="en-CA" dirty="0"/>
              <a:t>if a person is able to </a:t>
            </a:r>
            <a:r>
              <a:rPr lang="en-US" dirty="0"/>
              <a:t>perform </a:t>
            </a:r>
            <a:r>
              <a:rPr lang="en-CA" dirty="0"/>
              <a:t>the ‘framework of action’ inscribed in a design artefact, this is often called </a:t>
            </a:r>
            <a:r>
              <a:rPr lang="en-CA" b="1" i="1" dirty="0">
                <a:solidFill>
                  <a:srgbClr val="0432FF"/>
                </a:solidFill>
              </a:rPr>
              <a:t>direct access</a:t>
            </a:r>
          </a:p>
          <a:p>
            <a:r>
              <a:rPr lang="en-CA" dirty="0"/>
              <a:t>if a person is not able to </a:t>
            </a:r>
            <a:r>
              <a:rPr lang="en-US" dirty="0"/>
              <a:t>perform </a:t>
            </a:r>
            <a:r>
              <a:rPr lang="en-CA" dirty="0"/>
              <a:t>the ‘framework of action’ inscribed in a design artefact through the use of </a:t>
            </a:r>
            <a:r>
              <a:rPr lang="en-CA" dirty="0">
                <a:solidFill>
                  <a:srgbClr val="FF0000"/>
                </a:solidFill>
              </a:rPr>
              <a:t>additional technology</a:t>
            </a:r>
            <a:r>
              <a:rPr lang="en-CA" dirty="0"/>
              <a:t>, this is often called </a:t>
            </a:r>
            <a:r>
              <a:rPr lang="en-CA" b="1" i="1" dirty="0">
                <a:solidFill>
                  <a:srgbClr val="0432FF"/>
                </a:solidFill>
              </a:rPr>
              <a:t>indirect access</a:t>
            </a:r>
          </a:p>
          <a:p>
            <a:r>
              <a:rPr lang="en-US" dirty="0"/>
              <a:t>this </a:t>
            </a:r>
            <a:r>
              <a:rPr lang="en-US" dirty="0">
                <a:solidFill>
                  <a:srgbClr val="FF0000"/>
                </a:solidFill>
              </a:rPr>
              <a:t>additional technology</a:t>
            </a:r>
            <a:r>
              <a:rPr lang="en-US" dirty="0"/>
              <a:t> is very often called assistive technology </a:t>
            </a:r>
          </a:p>
        </p:txBody>
      </p:sp>
      <p:sp>
        <p:nvSpPr>
          <p:cNvPr id="3" name="Slide Number Placeholder 2">
            <a:extLst>
              <a:ext uri="{FF2B5EF4-FFF2-40B4-BE49-F238E27FC236}">
                <a16:creationId xmlns:a16="http://schemas.microsoft.com/office/drawing/2014/main" id="{FE5737DD-9341-774F-9DEF-A0A5A4E1A4C3}"/>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16</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09B64F34-59D6-B645-9D32-69761E0FD374}"/>
              </a:ext>
            </a:extLst>
          </p:cNvPr>
          <p:cNvSpPr>
            <a:spLocks noGrp="1"/>
          </p:cNvSpPr>
          <p:nvPr>
            <p:ph type="title"/>
          </p:nvPr>
        </p:nvSpPr>
        <p:spPr/>
        <p:txBody>
          <a:bodyPr/>
          <a:lstStyle/>
          <a:p>
            <a:r>
              <a:rPr lang="en-US" dirty="0"/>
              <a:t>Direct and Indirect Access</a:t>
            </a:r>
          </a:p>
        </p:txBody>
      </p:sp>
    </p:spTree>
    <p:extLst>
      <p:ext uri="{BB962C8B-B14F-4D97-AF65-F5344CB8AC3E}">
        <p14:creationId xmlns:p14="http://schemas.microsoft.com/office/powerpoint/2010/main" val="1942720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B82138-A25A-7947-AA12-19539458CDD8}"/>
              </a:ext>
            </a:extLst>
          </p:cNvPr>
          <p:cNvSpPr>
            <a:spLocks noGrp="1"/>
          </p:cNvSpPr>
          <p:nvPr>
            <p:ph idx="1"/>
          </p:nvPr>
        </p:nvSpPr>
        <p:spPr/>
        <p:txBody>
          <a:bodyPr/>
          <a:lstStyle/>
          <a:p>
            <a:r>
              <a:rPr lang="en-CA" dirty="0"/>
              <a:t>html content deployed on the web </a:t>
            </a:r>
          </a:p>
          <a:p>
            <a:pPr lvl="1"/>
            <a:r>
              <a:rPr lang="en-CA" dirty="0"/>
              <a:t>this is a mainstream design technique</a:t>
            </a:r>
          </a:p>
          <a:p>
            <a:r>
              <a:rPr lang="en-CA" dirty="0"/>
              <a:t>the inscribed framework of action is to open and engage with the content using a web-based client</a:t>
            </a:r>
          </a:p>
          <a:p>
            <a:pPr lvl="1"/>
            <a:r>
              <a:rPr lang="en-CA" dirty="0"/>
              <a:t>the mainstream version of this is to engage visually and to perform motor input actions</a:t>
            </a:r>
          </a:p>
          <a:p>
            <a:pPr lvl="1"/>
            <a:r>
              <a:rPr lang="en-CA" dirty="0"/>
              <a:t>this is </a:t>
            </a:r>
            <a:r>
              <a:rPr lang="en-CA" b="1" i="1" dirty="0">
                <a:solidFill>
                  <a:srgbClr val="0432FF"/>
                </a:solidFill>
              </a:rPr>
              <a:t>direct access</a:t>
            </a:r>
          </a:p>
          <a:p>
            <a:r>
              <a:rPr lang="en-CA" dirty="0"/>
              <a:t>some users employ additional technologies to circumvent barriers to using a mainstream web browser</a:t>
            </a:r>
          </a:p>
          <a:p>
            <a:pPr lvl="1"/>
            <a:r>
              <a:rPr lang="en-CA" dirty="0"/>
              <a:t>screen reader software</a:t>
            </a:r>
          </a:p>
          <a:p>
            <a:pPr lvl="1"/>
            <a:r>
              <a:rPr lang="en-CA" dirty="0"/>
              <a:t>input interface software (eye tracking, switch-based input)</a:t>
            </a:r>
          </a:p>
          <a:p>
            <a:pPr lvl="1"/>
            <a:r>
              <a:rPr lang="en-CA" dirty="0"/>
              <a:t>this is </a:t>
            </a:r>
            <a:r>
              <a:rPr lang="en-CA" b="1" i="1" dirty="0">
                <a:solidFill>
                  <a:srgbClr val="0432FF"/>
                </a:solidFill>
              </a:rPr>
              <a:t>indirect access</a:t>
            </a:r>
          </a:p>
          <a:p>
            <a:pPr marL="414000" lvl="1" indent="0">
              <a:buNone/>
            </a:pPr>
            <a:endParaRPr lang="en-CA" dirty="0"/>
          </a:p>
          <a:p>
            <a:endParaRPr lang="en-CA" dirty="0"/>
          </a:p>
        </p:txBody>
      </p:sp>
      <p:sp>
        <p:nvSpPr>
          <p:cNvPr id="3" name="Slide Number Placeholder 2">
            <a:extLst>
              <a:ext uri="{FF2B5EF4-FFF2-40B4-BE49-F238E27FC236}">
                <a16:creationId xmlns:a16="http://schemas.microsoft.com/office/drawing/2014/main" id="{6B648FEC-31A2-FA41-A7D2-3948F31A0F1E}"/>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17</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4DBC7889-C534-6747-968A-0B19FF76322F}"/>
              </a:ext>
            </a:extLst>
          </p:cNvPr>
          <p:cNvSpPr>
            <a:spLocks noGrp="1"/>
          </p:cNvSpPr>
          <p:nvPr>
            <p:ph type="title"/>
          </p:nvPr>
        </p:nvSpPr>
        <p:spPr/>
        <p:txBody>
          <a:bodyPr/>
          <a:lstStyle/>
          <a:p>
            <a:r>
              <a:rPr lang="en-US" dirty="0"/>
              <a:t>Example: html content</a:t>
            </a:r>
          </a:p>
        </p:txBody>
      </p:sp>
    </p:spTree>
    <p:extLst>
      <p:ext uri="{BB962C8B-B14F-4D97-AF65-F5344CB8AC3E}">
        <p14:creationId xmlns:p14="http://schemas.microsoft.com/office/powerpoint/2010/main" val="119357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DD8CEE-A9D6-014A-ACE3-64B520219C5D}"/>
              </a:ext>
            </a:extLst>
          </p:cNvPr>
          <p:cNvSpPr>
            <a:spLocks noGrp="1"/>
          </p:cNvSpPr>
          <p:nvPr>
            <p:ph idx="1"/>
          </p:nvPr>
        </p:nvSpPr>
        <p:spPr/>
        <p:txBody>
          <a:bodyPr/>
          <a:lstStyle/>
          <a:p>
            <a:r>
              <a:rPr lang="en-CA" dirty="0"/>
              <a:t>Screen Reader Demo for Digital Accessibility</a:t>
            </a:r>
          </a:p>
          <a:p>
            <a:pPr lvl="1"/>
            <a:r>
              <a:rPr lang="en-CA" dirty="0"/>
              <a:t>https://</a:t>
            </a:r>
            <a:r>
              <a:rPr lang="en-CA" dirty="0" err="1"/>
              <a:t>www.youtube.com</a:t>
            </a:r>
            <a:r>
              <a:rPr lang="en-CA" dirty="0"/>
              <a:t>/</a:t>
            </a:r>
            <a:r>
              <a:rPr lang="en-CA" dirty="0" err="1"/>
              <a:t>watch?v</a:t>
            </a:r>
            <a:r>
              <a:rPr lang="en-CA" dirty="0"/>
              <a:t>=dEbl5jvLKGQ</a:t>
            </a:r>
          </a:p>
          <a:p>
            <a:r>
              <a:rPr lang="en-CA" dirty="0"/>
              <a:t>Assistive Technology During a Pandemic: Empowering people with disabilities</a:t>
            </a:r>
          </a:p>
          <a:p>
            <a:pPr lvl="1"/>
            <a:r>
              <a:rPr lang="en-CA" dirty="0"/>
              <a:t>https://</a:t>
            </a:r>
            <a:r>
              <a:rPr lang="en-CA" dirty="0" err="1"/>
              <a:t>www.youtube.com</a:t>
            </a:r>
            <a:r>
              <a:rPr lang="en-CA" dirty="0"/>
              <a:t>/</a:t>
            </a:r>
            <a:r>
              <a:rPr lang="en-CA" dirty="0" err="1"/>
              <a:t>watch?v</a:t>
            </a:r>
            <a:r>
              <a:rPr lang="en-CA" dirty="0"/>
              <a:t>=TD6nQeNbmL8</a:t>
            </a:r>
          </a:p>
          <a:p>
            <a:endParaRPr lang="en-US" dirty="0"/>
          </a:p>
        </p:txBody>
      </p:sp>
      <p:sp>
        <p:nvSpPr>
          <p:cNvPr id="3" name="Slide Number Placeholder 2">
            <a:extLst>
              <a:ext uri="{FF2B5EF4-FFF2-40B4-BE49-F238E27FC236}">
                <a16:creationId xmlns:a16="http://schemas.microsoft.com/office/drawing/2014/main" id="{3D1693E5-E450-0D4E-90E6-33A796B1ED92}"/>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18</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2E3DB6B0-998D-D14A-9D44-53FF1C91CA77}"/>
              </a:ext>
            </a:extLst>
          </p:cNvPr>
          <p:cNvSpPr>
            <a:spLocks noGrp="1"/>
          </p:cNvSpPr>
          <p:nvPr>
            <p:ph type="title"/>
          </p:nvPr>
        </p:nvSpPr>
        <p:spPr/>
        <p:txBody>
          <a:bodyPr/>
          <a:lstStyle/>
          <a:p>
            <a:r>
              <a:rPr lang="en-US" dirty="0"/>
              <a:t>Illustration</a:t>
            </a:r>
          </a:p>
        </p:txBody>
      </p:sp>
    </p:spTree>
    <p:extLst>
      <p:ext uri="{BB962C8B-B14F-4D97-AF65-F5344CB8AC3E}">
        <p14:creationId xmlns:p14="http://schemas.microsoft.com/office/powerpoint/2010/main" val="3271501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847C-53A5-214F-B2A9-D023B004C1AC}"/>
              </a:ext>
            </a:extLst>
          </p:cNvPr>
          <p:cNvSpPr>
            <a:spLocks noGrp="1"/>
          </p:cNvSpPr>
          <p:nvPr>
            <p:ph idx="1"/>
          </p:nvPr>
        </p:nvSpPr>
        <p:spPr/>
        <p:txBody>
          <a:bodyPr/>
          <a:lstStyle/>
          <a:p>
            <a:endParaRPr lang="en-US" dirty="0"/>
          </a:p>
          <a:p>
            <a:pPr marL="0" indent="0">
              <a:buNone/>
            </a:pPr>
            <a:endParaRPr lang="en-US" dirty="0">
              <a:solidFill>
                <a:schemeClr val="accent2">
                  <a:lumMod val="75000"/>
                  <a:lumOff val="25000"/>
                </a:schemeClr>
              </a:solidFill>
            </a:endParaRPr>
          </a:p>
          <a:p>
            <a:pPr marL="0" indent="0">
              <a:buNone/>
            </a:pPr>
            <a:r>
              <a:rPr lang="en-US" dirty="0">
                <a:solidFill>
                  <a:schemeClr val="accent2">
                    <a:lumMod val="75000"/>
                    <a:lumOff val="25000"/>
                  </a:schemeClr>
                </a:solidFill>
              </a:rPr>
              <a:t>3. </a:t>
            </a:r>
            <a:r>
              <a:rPr lang="en-CA" dirty="0"/>
              <a:t>How does accessibility relate to disability?</a:t>
            </a:r>
          </a:p>
          <a:p>
            <a:pPr marL="0" indent="0">
              <a:buNone/>
            </a:pPr>
            <a:endParaRPr lang="en-CA" dirty="0"/>
          </a:p>
          <a:p>
            <a:endParaRPr lang="en-US" dirty="0"/>
          </a:p>
          <a:p>
            <a:endParaRPr lang="en-US" dirty="0"/>
          </a:p>
        </p:txBody>
      </p:sp>
      <p:sp>
        <p:nvSpPr>
          <p:cNvPr id="3" name="Slide Number Placeholder 2">
            <a:extLst>
              <a:ext uri="{FF2B5EF4-FFF2-40B4-BE49-F238E27FC236}">
                <a16:creationId xmlns:a16="http://schemas.microsoft.com/office/drawing/2014/main" id="{7E1C79C3-720E-2E44-A27F-368F247E085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19</a:t>
            </a:fld>
            <a:endParaRPr lang="en-US">
              <a:solidFill>
                <a:srgbClr val="AAAAAA"/>
              </a:solidFill>
              <a:ea typeface="Calibri"/>
              <a:sym typeface="Calibri"/>
            </a:endParaRPr>
          </a:p>
        </p:txBody>
      </p:sp>
      <p:sp>
        <p:nvSpPr>
          <p:cNvPr id="4" name="Title 3">
            <a:extLst>
              <a:ext uri="{FF2B5EF4-FFF2-40B4-BE49-F238E27FC236}">
                <a16:creationId xmlns:a16="http://schemas.microsoft.com/office/drawing/2014/main" id="{BC6BCD9F-A3E4-9949-86EC-53D2D88D97F3}"/>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4009899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03C55E-448F-D148-8A24-A78C3C36E5C1}"/>
              </a:ext>
            </a:extLst>
          </p:cNvPr>
          <p:cNvSpPr>
            <a:spLocks noGrp="1"/>
          </p:cNvSpPr>
          <p:nvPr>
            <p:ph type="title"/>
          </p:nvPr>
        </p:nvSpPr>
        <p:spPr/>
        <p:txBody>
          <a:bodyPr/>
          <a:lstStyle/>
          <a:p>
            <a:r>
              <a:rPr lang="en-US" dirty="0"/>
              <a:t>Intellectual Property Notice</a:t>
            </a:r>
          </a:p>
        </p:txBody>
      </p:sp>
      <p:sp>
        <p:nvSpPr>
          <p:cNvPr id="6" name="Content Placeholder 5">
            <a:extLst>
              <a:ext uri="{FF2B5EF4-FFF2-40B4-BE49-F238E27FC236}">
                <a16:creationId xmlns:a16="http://schemas.microsoft.com/office/drawing/2014/main" id="{B6C1C058-8AF9-0448-B51B-F97EE53D1D17}"/>
              </a:ext>
            </a:extLst>
          </p:cNvPr>
          <p:cNvSpPr>
            <a:spLocks noGrp="1"/>
          </p:cNvSpPr>
          <p:nvPr>
            <p:ph idx="1"/>
          </p:nvPr>
        </p:nvSpPr>
        <p:spPr>
          <a:xfrm>
            <a:off x="685554" y="1308926"/>
            <a:ext cx="8159218" cy="5194424"/>
          </a:xfrm>
        </p:spPr>
        <p:txBody>
          <a:bodyPr>
            <a:normAutofit fontScale="85000" lnSpcReduction="10000"/>
          </a:bodyPr>
          <a:lstStyle/>
          <a:p>
            <a:pPr marL="0" indent="0">
              <a:buNone/>
            </a:pPr>
            <a:r>
              <a:rPr lang="en-CA" dirty="0"/>
              <a:t>This presentation is protected by Canadian and international copyright laws. Reproduction and distribution of the presentation without the written permission of the copyright holder is prohibited.</a:t>
            </a:r>
          </a:p>
          <a:p>
            <a:pPr marL="0" indent="0">
              <a:buNone/>
            </a:pPr>
            <a:r>
              <a:rPr lang="en-CA" dirty="0"/>
              <a:t>These course materials are designed for use as part of the EECS3461 course at York University and are the intellectual property of the instructor unless otherwise stated. Third party copyrighted materials (such as book chapters, journal articles, music, videos, </a:t>
            </a:r>
            <a:r>
              <a:rPr lang="en-CA" dirty="0" err="1"/>
              <a:t>etc</a:t>
            </a:r>
            <a:r>
              <a:rPr lang="en-CA" dirty="0"/>
              <a:t>) have either been licensed for use in this course or fall under an exception or limitation in Canadian Copyright law.</a:t>
            </a:r>
          </a:p>
          <a:p>
            <a:pPr marL="0" indent="0">
              <a:buNone/>
            </a:pPr>
            <a:r>
              <a:rPr lang="en-CA" dirty="0"/>
              <a:t>Copying this material for distribution (e.g., uploading material to a commercial third-party website) may lead to a charge of misconduct under York’s Code of Student Rights and Responsibilities and the Senate Policy on Academic Honesty and/or legal consequences for violation of copyright law if copyright law has been violated. </a:t>
            </a:r>
          </a:p>
          <a:p>
            <a:pPr marL="0" indent="0">
              <a:buNone/>
            </a:pPr>
            <a:r>
              <a:rPr lang="en-CA" dirty="0"/>
              <a:t>© Melanie </a:t>
            </a:r>
            <a:r>
              <a:rPr lang="en-CA" dirty="0" err="1"/>
              <a:t>Baljko</a:t>
            </a:r>
            <a:r>
              <a:rPr lang="en-CA" dirty="0"/>
              <a:t>, 2021</a:t>
            </a:r>
            <a:endParaRPr lang="en-US" dirty="0"/>
          </a:p>
        </p:txBody>
      </p:sp>
      <p:sp>
        <p:nvSpPr>
          <p:cNvPr id="2" name="Slide Number Placeholder 1">
            <a:extLst>
              <a:ext uri="{FF2B5EF4-FFF2-40B4-BE49-F238E27FC236}">
                <a16:creationId xmlns:a16="http://schemas.microsoft.com/office/drawing/2014/main" id="{8CC19DE9-8F5D-9848-B6FB-4D608D0129F3}"/>
              </a:ext>
            </a:extLst>
          </p:cNvPr>
          <p:cNvSpPr>
            <a:spLocks noGrp="1"/>
          </p:cNvSpPr>
          <p:nvPr>
            <p:ph type="sldNum" idx="4294967295"/>
          </p:nvPr>
        </p:nvSpPr>
        <p:spPr>
          <a:xfrm>
            <a:off x="8242300" y="6402388"/>
            <a:ext cx="901700" cy="455612"/>
          </a:xfrm>
          <a:prstGeom prst="rect">
            <a:avLst/>
          </a:prstGeom>
        </p:spPr>
        <p:txBody>
          <a:bodyPr/>
          <a:lstStyle/>
          <a:p>
            <a:pPr>
              <a:buSzPct val="25000"/>
            </a:pPr>
            <a:fld id="{00000000-1234-1234-1234-123412341234}" type="slidenum">
              <a:rPr lang="en-US" smtClean="0">
                <a:solidFill>
                  <a:srgbClr val="AAAAAA"/>
                </a:solidFill>
                <a:ea typeface="Calibri"/>
                <a:sym typeface="Calibri"/>
              </a:rPr>
              <a:pPr>
                <a:buSzPct val="25000"/>
              </a:pPr>
              <a:t>2</a:t>
            </a:fld>
            <a:endParaRPr lang="en-US" dirty="0">
              <a:solidFill>
                <a:srgbClr val="AAAAAA"/>
              </a:solidFill>
              <a:ea typeface="Calibri"/>
              <a:sym typeface="Calibri"/>
            </a:endParaRPr>
          </a:p>
        </p:txBody>
      </p:sp>
    </p:spTree>
    <p:extLst>
      <p:ext uri="{BB962C8B-B14F-4D97-AF65-F5344CB8AC3E}">
        <p14:creationId xmlns:p14="http://schemas.microsoft.com/office/powerpoint/2010/main" val="126481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CB4AC7-76C7-6947-BC01-E31F1912903A}"/>
              </a:ext>
            </a:extLst>
          </p:cNvPr>
          <p:cNvSpPr>
            <a:spLocks noGrp="1"/>
          </p:cNvSpPr>
          <p:nvPr>
            <p:ph idx="1"/>
          </p:nvPr>
        </p:nvSpPr>
        <p:spPr/>
        <p:txBody>
          <a:bodyPr/>
          <a:lstStyle/>
          <a:p>
            <a:endParaRPr lang="en-US" dirty="0"/>
          </a:p>
          <a:p>
            <a:r>
              <a:rPr lang="en-US" dirty="0"/>
              <a:t>“The meaning of disability, like the meaning of illness, is presumed to be self-evident; we all know it when we see it. But the meanings of illness and disability are not nearly so fixed or monolithic; multiple understandings of disability exist.”  [</a:t>
            </a:r>
            <a:r>
              <a:rPr lang="en-US" dirty="0" err="1"/>
              <a:t>Kafer</a:t>
            </a:r>
            <a:r>
              <a:rPr lang="en-US" dirty="0"/>
              <a:t>, 2013]</a:t>
            </a:r>
          </a:p>
        </p:txBody>
      </p:sp>
      <p:sp>
        <p:nvSpPr>
          <p:cNvPr id="3" name="Slide Number Placeholder 2">
            <a:extLst>
              <a:ext uri="{FF2B5EF4-FFF2-40B4-BE49-F238E27FC236}">
                <a16:creationId xmlns:a16="http://schemas.microsoft.com/office/drawing/2014/main" id="{4D0FD6BA-CFD0-F640-B12A-D266F0E1C58B}"/>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20</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EA6617AD-C1BE-2748-A14C-C8482EDF8FA9}"/>
              </a:ext>
            </a:extLst>
          </p:cNvPr>
          <p:cNvSpPr>
            <a:spLocks noGrp="1"/>
          </p:cNvSpPr>
          <p:nvPr>
            <p:ph type="title"/>
          </p:nvPr>
        </p:nvSpPr>
        <p:spPr/>
        <p:txBody>
          <a:bodyPr/>
          <a:lstStyle/>
          <a:p>
            <a:r>
              <a:rPr lang="en-US" dirty="0"/>
              <a:t>Characterizing Disability, II</a:t>
            </a:r>
          </a:p>
        </p:txBody>
      </p:sp>
    </p:spTree>
    <p:extLst>
      <p:ext uri="{BB962C8B-B14F-4D97-AF65-F5344CB8AC3E}">
        <p14:creationId xmlns:p14="http://schemas.microsoft.com/office/powerpoint/2010/main" val="3428783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F7D128-A6D6-8240-B76C-631103653DD2}"/>
              </a:ext>
            </a:extLst>
          </p:cNvPr>
          <p:cNvSpPr>
            <a:spLocks noGrp="1"/>
          </p:cNvSpPr>
          <p:nvPr>
            <p:ph idx="1"/>
          </p:nvPr>
        </p:nvSpPr>
        <p:spPr/>
        <p:txBody>
          <a:bodyPr/>
          <a:lstStyle/>
          <a:p>
            <a:r>
              <a:rPr lang="en-US" dirty="0"/>
              <a:t>the different ‘understandings’ of disability are typically referred to as </a:t>
            </a:r>
            <a:r>
              <a:rPr lang="en-US" i="1" dirty="0"/>
              <a:t>models</a:t>
            </a:r>
          </a:p>
          <a:p>
            <a:r>
              <a:rPr lang="en-US" dirty="0"/>
              <a:t>Here are some of the prominent models</a:t>
            </a:r>
          </a:p>
          <a:p>
            <a:pPr lvl="1"/>
            <a:r>
              <a:rPr lang="en-US" dirty="0"/>
              <a:t>charity model</a:t>
            </a:r>
          </a:p>
          <a:p>
            <a:pPr lvl="1"/>
            <a:r>
              <a:rPr lang="en-US" dirty="0"/>
              <a:t>medical model</a:t>
            </a:r>
          </a:p>
          <a:p>
            <a:pPr lvl="1"/>
            <a:r>
              <a:rPr lang="en-US" dirty="0"/>
              <a:t>social model</a:t>
            </a:r>
          </a:p>
          <a:p>
            <a:pPr lvl="1"/>
            <a:r>
              <a:rPr lang="en-US" dirty="0"/>
              <a:t>biopsychosocial model</a:t>
            </a:r>
          </a:p>
          <a:p>
            <a:pPr lvl="1"/>
            <a:r>
              <a:rPr lang="en-CA" dirty="0"/>
              <a:t>political/relational model</a:t>
            </a:r>
            <a:endParaRPr lang="en-US" dirty="0"/>
          </a:p>
        </p:txBody>
      </p:sp>
      <p:sp>
        <p:nvSpPr>
          <p:cNvPr id="3" name="Slide Number Placeholder 2">
            <a:extLst>
              <a:ext uri="{FF2B5EF4-FFF2-40B4-BE49-F238E27FC236}">
                <a16:creationId xmlns:a16="http://schemas.microsoft.com/office/drawing/2014/main" id="{0F37E067-ACC3-3746-A27B-2445F91B9CA4}"/>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21</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A0265D74-CAA3-C749-B244-62A5C7E37186}"/>
              </a:ext>
            </a:extLst>
          </p:cNvPr>
          <p:cNvSpPr>
            <a:spLocks noGrp="1"/>
          </p:cNvSpPr>
          <p:nvPr>
            <p:ph type="title"/>
          </p:nvPr>
        </p:nvSpPr>
        <p:spPr/>
        <p:txBody>
          <a:bodyPr/>
          <a:lstStyle/>
          <a:p>
            <a:r>
              <a:rPr lang="en-US" dirty="0"/>
              <a:t>Multiple Understandings of Disability</a:t>
            </a:r>
          </a:p>
        </p:txBody>
      </p:sp>
    </p:spTree>
    <p:extLst>
      <p:ext uri="{BB962C8B-B14F-4D97-AF65-F5344CB8AC3E}">
        <p14:creationId xmlns:p14="http://schemas.microsoft.com/office/powerpoint/2010/main" val="2418203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spcBef>
                <a:spcPts val="600"/>
              </a:spcBef>
              <a:buNone/>
            </a:pPr>
            <a:r>
              <a:rPr lang="en-US" dirty="0">
                <a:latin typeface="Times New Roman"/>
                <a:cs typeface="Times New Roman"/>
              </a:rPr>
              <a:t>This model holds that:</a:t>
            </a:r>
          </a:p>
          <a:p>
            <a:pPr>
              <a:spcBef>
                <a:spcPts val="600"/>
              </a:spcBef>
            </a:pPr>
            <a:r>
              <a:rPr lang="en-US" dirty="0">
                <a:latin typeface="Times New Roman"/>
                <a:cs typeface="Times New Roman"/>
              </a:rPr>
              <a:t>Disability is a deficiency or abnormality</a:t>
            </a:r>
          </a:p>
          <a:p>
            <a:pPr>
              <a:spcBef>
                <a:spcPts val="600"/>
              </a:spcBef>
            </a:pPr>
            <a:r>
              <a:rPr lang="en-US" dirty="0">
                <a:latin typeface="Times New Roman"/>
                <a:cs typeface="Times New Roman"/>
              </a:rPr>
              <a:t>Disability is perceived as negative; being disabled is a negative attribute</a:t>
            </a:r>
          </a:p>
          <a:p>
            <a:pPr>
              <a:spcBef>
                <a:spcPts val="600"/>
              </a:spcBef>
            </a:pPr>
            <a:r>
              <a:rPr lang="en-US" dirty="0">
                <a:latin typeface="Times New Roman"/>
                <a:cs typeface="Times New Roman"/>
              </a:rPr>
              <a:t>Disability is a feature of a person’s health condition </a:t>
            </a:r>
          </a:p>
          <a:p>
            <a:pPr lvl="1"/>
            <a:r>
              <a:rPr lang="en-US" dirty="0">
                <a:latin typeface="Times New Roman"/>
                <a:cs typeface="Times New Roman"/>
              </a:rPr>
              <a:t>an individual's experience of disability arises from that feature</a:t>
            </a:r>
          </a:p>
          <a:p>
            <a:pPr lvl="1"/>
            <a:r>
              <a:rPr lang="en-US" dirty="0">
                <a:latin typeface="Times New Roman"/>
                <a:cs typeface="Times New Roman"/>
              </a:rPr>
              <a:t>medical care is required, want to cure</a:t>
            </a:r>
          </a:p>
          <a:p>
            <a:pPr lvl="1"/>
            <a:r>
              <a:rPr lang="en-US" dirty="0">
                <a:latin typeface="Times New Roman"/>
                <a:cs typeface="Times New Roman"/>
              </a:rPr>
              <a:t>failing a cure, then correct to the greatest extent possible</a:t>
            </a:r>
          </a:p>
          <a:p>
            <a:pPr lvl="1"/>
            <a:r>
              <a:rPr lang="en-US" dirty="0">
                <a:latin typeface="Times New Roman"/>
                <a:cs typeface="Times New Roman"/>
              </a:rPr>
              <a:t>in general, there is a “problem” with the individual that must be “corrected” [WHO, 2002]</a:t>
            </a:r>
          </a:p>
          <a:p>
            <a:pPr lvl="1"/>
            <a:endParaRPr lang="en-US" dirty="0"/>
          </a:p>
          <a:p>
            <a:pPr lvl="1"/>
            <a:endParaRPr lang="en-US" dirty="0"/>
          </a:p>
        </p:txBody>
      </p:sp>
      <p:sp>
        <p:nvSpPr>
          <p:cNvPr id="2" name="Title 1"/>
          <p:cNvSpPr>
            <a:spLocks noGrp="1"/>
          </p:cNvSpPr>
          <p:nvPr>
            <p:ph type="title"/>
          </p:nvPr>
        </p:nvSpPr>
        <p:spPr/>
        <p:txBody>
          <a:bodyPr/>
          <a:lstStyle/>
          <a:p>
            <a:r>
              <a:rPr lang="en-US" dirty="0"/>
              <a:t>The Medical Model of Disability</a:t>
            </a:r>
          </a:p>
        </p:txBody>
      </p:sp>
    </p:spTree>
    <p:extLst>
      <p:ext uri="{BB962C8B-B14F-4D97-AF65-F5344CB8AC3E}">
        <p14:creationId xmlns:p14="http://schemas.microsoft.com/office/powerpoint/2010/main" val="3658496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spcBef>
                <a:spcPts val="600"/>
              </a:spcBef>
              <a:buNone/>
            </a:pPr>
            <a:r>
              <a:rPr lang="en-US" dirty="0">
                <a:latin typeface="Times New Roman"/>
                <a:cs typeface="Times New Roman"/>
              </a:rPr>
              <a:t>An offshoot of the medical model</a:t>
            </a:r>
          </a:p>
          <a:p>
            <a:pPr>
              <a:spcBef>
                <a:spcPts val="600"/>
              </a:spcBef>
            </a:pPr>
            <a:r>
              <a:rPr lang="en-CA" dirty="0"/>
              <a:t>disability is something in the body that can and should be cured. </a:t>
            </a:r>
          </a:p>
          <a:p>
            <a:pPr>
              <a:spcBef>
                <a:spcPts val="600"/>
              </a:spcBef>
            </a:pPr>
            <a:r>
              <a:rPr lang="en-CA" dirty="0"/>
              <a:t>creates a view of disabled people's lives as tragic and pitiable</a:t>
            </a:r>
          </a:p>
          <a:p>
            <a:pPr>
              <a:spcBef>
                <a:spcPts val="600"/>
              </a:spcBef>
            </a:pPr>
            <a:r>
              <a:rPr lang="en-CA" dirty="0">
                <a:latin typeface="Times New Roman"/>
                <a:cs typeface="Times New Roman"/>
              </a:rPr>
              <a:t>connected to the ‘supercrip’ narrative; </a:t>
            </a:r>
          </a:p>
          <a:p>
            <a:pPr lvl="1">
              <a:spcBef>
                <a:spcPts val="600"/>
              </a:spcBef>
            </a:pPr>
            <a:r>
              <a:rPr lang="en-CA" dirty="0">
                <a:latin typeface="Times New Roman"/>
                <a:cs typeface="Times New Roman"/>
              </a:rPr>
              <a:t>s</a:t>
            </a:r>
            <a:r>
              <a:rPr lang="en-CA" dirty="0"/>
              <a:t>omeone who overcomes their disability in ways that are often seen by the public as inspiring.</a:t>
            </a:r>
          </a:p>
          <a:p>
            <a:pPr marL="414000" lvl="1" indent="0">
              <a:buNone/>
            </a:pPr>
            <a:endParaRPr lang="en-US" dirty="0"/>
          </a:p>
        </p:txBody>
      </p:sp>
      <p:sp>
        <p:nvSpPr>
          <p:cNvPr id="2" name="Title 1"/>
          <p:cNvSpPr>
            <a:spLocks noGrp="1"/>
          </p:cNvSpPr>
          <p:nvPr>
            <p:ph type="title"/>
          </p:nvPr>
        </p:nvSpPr>
        <p:spPr/>
        <p:txBody>
          <a:bodyPr/>
          <a:lstStyle/>
          <a:p>
            <a:r>
              <a:rPr lang="en-US" dirty="0"/>
              <a:t>The Charity Model of Disability</a:t>
            </a:r>
          </a:p>
        </p:txBody>
      </p:sp>
    </p:spTree>
    <p:extLst>
      <p:ext uri="{BB962C8B-B14F-4D97-AF65-F5344CB8AC3E}">
        <p14:creationId xmlns:p14="http://schemas.microsoft.com/office/powerpoint/2010/main" val="4265141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8E3AE8-43C9-584C-9344-F68A2D610CC4}"/>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24</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75927E9F-80B7-3A4A-9454-5F4D66F5EE25}"/>
              </a:ext>
            </a:extLst>
          </p:cNvPr>
          <p:cNvSpPr>
            <a:spLocks noGrp="1"/>
          </p:cNvSpPr>
          <p:nvPr>
            <p:ph type="title"/>
          </p:nvPr>
        </p:nvSpPr>
        <p:spPr/>
        <p:txBody>
          <a:bodyPr/>
          <a:lstStyle/>
          <a:p>
            <a:r>
              <a:rPr lang="en-US" dirty="0"/>
              <a:t>Example: supercrip narrative</a:t>
            </a:r>
          </a:p>
        </p:txBody>
      </p:sp>
      <p:pic>
        <p:nvPicPr>
          <p:cNvPr id="1026" name="Picture 2" descr="Boy running on blade-style prosthetic limbs, with text reading 'The only disability in life is a bad attitude' -Scott Hamilton.">
            <a:extLst>
              <a:ext uri="{FF2B5EF4-FFF2-40B4-BE49-F238E27FC236}">
                <a16:creationId xmlns:a16="http://schemas.microsoft.com/office/drawing/2014/main" id="{E232CA4C-F083-0941-A2E4-CF34D804A7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5693" y="1921132"/>
            <a:ext cx="4052614" cy="4481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186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spcBef>
                <a:spcPts val="600"/>
              </a:spcBef>
              <a:buNone/>
            </a:pPr>
            <a:r>
              <a:rPr lang="en-CA" dirty="0">
                <a:latin typeface="Times New Roman"/>
                <a:cs typeface="Times New Roman"/>
              </a:rPr>
              <a:t>The ‘supercrip’ narrative; </a:t>
            </a:r>
          </a:p>
          <a:p>
            <a:pPr lvl="1">
              <a:spcBef>
                <a:spcPts val="600"/>
              </a:spcBef>
            </a:pPr>
            <a:r>
              <a:rPr lang="en-CA" dirty="0">
                <a:latin typeface="Times New Roman"/>
                <a:cs typeface="Times New Roman"/>
              </a:rPr>
              <a:t>s</a:t>
            </a:r>
            <a:r>
              <a:rPr lang="en-CA" dirty="0"/>
              <a:t>omeone who overcomes their disability in ways that are often seen by the public as inspiring.</a:t>
            </a:r>
          </a:p>
          <a:p>
            <a:pPr lvl="1">
              <a:spcBef>
                <a:spcPts val="600"/>
              </a:spcBef>
            </a:pPr>
            <a:r>
              <a:rPr lang="en-CA" dirty="0"/>
              <a:t>a stereotype narrative displaying the plot of someone who has “to fight against his/her impairment” in order to overcome it and achieve unlikely “success.” </a:t>
            </a:r>
          </a:p>
          <a:p>
            <a:pPr lvl="1">
              <a:spcBef>
                <a:spcPts val="600"/>
              </a:spcBef>
            </a:pPr>
            <a:r>
              <a:rPr lang="en-CA" dirty="0"/>
              <a:t>a type of ‘inspiration porn’</a:t>
            </a:r>
          </a:p>
          <a:p>
            <a:pPr>
              <a:spcBef>
                <a:spcPts val="600"/>
              </a:spcBef>
            </a:pPr>
            <a:r>
              <a:rPr lang="en-CA" dirty="0"/>
              <a:t>is a form of ableism</a:t>
            </a:r>
          </a:p>
          <a:p>
            <a:pPr lvl="1">
              <a:spcBef>
                <a:spcPts val="600"/>
              </a:spcBef>
            </a:pPr>
            <a:r>
              <a:rPr lang="en-CA" dirty="0"/>
              <a:t>holds a negative ethos of disability</a:t>
            </a:r>
          </a:p>
          <a:p>
            <a:pPr lvl="1">
              <a:spcBef>
                <a:spcPts val="600"/>
              </a:spcBef>
            </a:pPr>
            <a:r>
              <a:rPr lang="en-CA" dirty="0"/>
              <a:t>glorifies any achievement, no matter how insignificant; feeds low expectations</a:t>
            </a:r>
          </a:p>
          <a:p>
            <a:pPr lvl="1">
              <a:spcBef>
                <a:spcPts val="600"/>
              </a:spcBef>
            </a:pPr>
            <a:r>
              <a:rPr lang="en-CA" dirty="0"/>
              <a:t>portrays people with disabilities as “one-dimensional saints who only exist to warm the hearts and open the minds of able-bodied people”</a:t>
            </a:r>
            <a:endParaRPr lang="en-US" dirty="0"/>
          </a:p>
        </p:txBody>
      </p:sp>
      <p:sp>
        <p:nvSpPr>
          <p:cNvPr id="2" name="Title 1"/>
          <p:cNvSpPr>
            <a:spLocks noGrp="1"/>
          </p:cNvSpPr>
          <p:nvPr>
            <p:ph type="title"/>
          </p:nvPr>
        </p:nvSpPr>
        <p:spPr/>
        <p:txBody>
          <a:bodyPr/>
          <a:lstStyle/>
          <a:p>
            <a:r>
              <a:rPr lang="en-US" dirty="0"/>
              <a:t>The ‘supercrip’ narrative</a:t>
            </a:r>
          </a:p>
        </p:txBody>
      </p:sp>
    </p:spTree>
    <p:extLst>
      <p:ext uri="{BB962C8B-B14F-4D97-AF65-F5344CB8AC3E}">
        <p14:creationId xmlns:p14="http://schemas.microsoft.com/office/powerpoint/2010/main" val="740644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spcBef>
                <a:spcPts val="600"/>
              </a:spcBef>
              <a:buNone/>
            </a:pPr>
            <a:r>
              <a:rPr lang="en-US" dirty="0"/>
              <a:t>The Social Model holds:</a:t>
            </a:r>
          </a:p>
          <a:p>
            <a:pPr>
              <a:spcBef>
                <a:spcPts val="600"/>
              </a:spcBef>
            </a:pPr>
            <a:r>
              <a:rPr lang="en-US" dirty="0">
                <a:latin typeface="Times New Roman"/>
                <a:cs typeface="Times New Roman"/>
              </a:rPr>
              <a:t>Disability is not a deficiency or abnormality; it is a difference </a:t>
            </a:r>
          </a:p>
          <a:p>
            <a:pPr>
              <a:spcBef>
                <a:spcPts val="600"/>
              </a:spcBef>
            </a:pPr>
            <a:r>
              <a:rPr lang="en-US" dirty="0">
                <a:latin typeface="Times New Roman"/>
                <a:cs typeface="Times New Roman"/>
              </a:rPr>
              <a:t>Disability is perceived as neutral; being disabled is a neutral attribute</a:t>
            </a:r>
          </a:p>
          <a:p>
            <a:pPr>
              <a:spcBef>
                <a:spcPts val="600"/>
              </a:spcBef>
            </a:pPr>
            <a:r>
              <a:rPr lang="en-US" dirty="0">
                <a:latin typeface="Times New Roman"/>
                <a:cs typeface="Times New Roman"/>
              </a:rPr>
              <a:t>It is not the individual who has the disability; the disability is created by society.</a:t>
            </a:r>
          </a:p>
          <a:p>
            <a:pPr>
              <a:spcBef>
                <a:spcPts val="600"/>
              </a:spcBef>
            </a:pPr>
            <a:r>
              <a:rPr lang="en-US" dirty="0">
                <a:latin typeface="Times New Roman"/>
                <a:cs typeface="Times New Roman"/>
              </a:rPr>
              <a:t>The social model of disability holds disability to be a socially-created condition rather than an attribute of an individual [Hughes and Paterson, 1997, p. 328]. </a:t>
            </a:r>
          </a:p>
          <a:p>
            <a:pPr>
              <a:spcBef>
                <a:spcPts val="600"/>
              </a:spcBef>
            </a:pPr>
            <a:r>
              <a:rPr lang="en-US" dirty="0">
                <a:latin typeface="Times New Roman"/>
                <a:cs typeface="Times New Roman"/>
              </a:rPr>
              <a:t>The implication is that the issues of disability do not have their locus on the individual but instead in society. </a:t>
            </a:r>
          </a:p>
        </p:txBody>
      </p:sp>
      <p:sp>
        <p:nvSpPr>
          <p:cNvPr id="2" name="Title 1"/>
          <p:cNvSpPr>
            <a:spLocks noGrp="1"/>
          </p:cNvSpPr>
          <p:nvPr>
            <p:ph type="title"/>
          </p:nvPr>
        </p:nvSpPr>
        <p:spPr/>
        <p:txBody>
          <a:bodyPr/>
          <a:lstStyle/>
          <a:p>
            <a:r>
              <a:rPr lang="en-US" dirty="0"/>
              <a:t>The Social Model</a:t>
            </a:r>
          </a:p>
        </p:txBody>
      </p:sp>
    </p:spTree>
    <p:extLst>
      <p:ext uri="{BB962C8B-B14F-4D97-AF65-F5344CB8AC3E}">
        <p14:creationId xmlns:p14="http://schemas.microsoft.com/office/powerpoint/2010/main" val="3373906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457200" lvl="1" indent="0">
              <a:buNone/>
            </a:pPr>
            <a:r>
              <a:rPr lang="en-US" sz="2400" dirty="0">
                <a:latin typeface="Times New Roman"/>
                <a:cs typeface="Times New Roman"/>
              </a:rPr>
              <a:t>“... In our view, it is society which disables physically impaired people. Disability is something imposed on top of our impairments by the way we are unnecessarily isolated and excluded from full participation in society. Disabled people are therefore an oppressed group in society…"						</a:t>
            </a:r>
            <a:r>
              <a:rPr lang="da-DK" sz="2400" dirty="0">
                <a:latin typeface="Times New Roman"/>
                <a:cs typeface="Times New Roman"/>
              </a:rPr>
              <a:t>(Oliver, 1996, 22)</a:t>
            </a:r>
          </a:p>
          <a:p>
            <a:endParaRPr lang="en-US" dirty="0">
              <a:latin typeface="Arial"/>
            </a:endParaRPr>
          </a:p>
          <a:p>
            <a:endParaRPr lang="en-US" dirty="0"/>
          </a:p>
        </p:txBody>
      </p:sp>
    </p:spTree>
    <p:extLst>
      <p:ext uri="{BB962C8B-B14F-4D97-AF65-F5344CB8AC3E}">
        <p14:creationId xmlns:p14="http://schemas.microsoft.com/office/powerpoint/2010/main" val="788172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r>
              <a:rPr lang="en-US" dirty="0">
                <a:latin typeface="Times New Roman"/>
                <a:cs typeface="Times New Roman"/>
              </a:rPr>
              <a:t>…Disability activists and advocates have been trying to frame disability and surrounding issues using a social model of disability since at least the 1980s in an effort to distance discourse from the (still) predominant medical model…</a:t>
            </a:r>
          </a:p>
          <a:p>
            <a:pPr marL="0" indent="0">
              <a:buNone/>
            </a:pPr>
            <a:endParaRPr lang="en-US" dirty="0"/>
          </a:p>
          <a:p>
            <a:pPr marL="0" indent="0">
              <a:buNone/>
            </a:pPr>
            <a:endParaRPr lang="en-US" dirty="0"/>
          </a:p>
          <a:p>
            <a:pPr marL="0" indent="0">
              <a:buNone/>
            </a:pPr>
            <a:r>
              <a:rPr lang="en-US" sz="1400" dirty="0">
                <a:latin typeface="Inconsolata"/>
                <a:cs typeface="Inconsolata"/>
              </a:rPr>
              <a:t>[1] http://</a:t>
            </a:r>
            <a:r>
              <a:rPr lang="en-US" sz="1400" dirty="0" err="1">
                <a:latin typeface="Inconsolata"/>
                <a:cs typeface="Inconsolata"/>
              </a:rPr>
              <a:t>www.gimpgirl.com</a:t>
            </a:r>
            <a:r>
              <a:rPr lang="en-US" sz="1400" dirty="0">
                <a:latin typeface="Inconsolata"/>
                <a:cs typeface="Inconsolata"/>
              </a:rPr>
              <a:t>/2011/11/24/social-</a:t>
            </a:r>
            <a:r>
              <a:rPr lang="en-US" sz="1400" dirty="0" err="1">
                <a:latin typeface="Inconsolata"/>
                <a:cs typeface="Inconsolata"/>
              </a:rPr>
              <a:t>vs</a:t>
            </a:r>
            <a:r>
              <a:rPr lang="en-US" sz="1400" dirty="0">
                <a:latin typeface="Inconsolata"/>
                <a:cs typeface="Inconsolata"/>
              </a:rPr>
              <a:t>-medical-model-evolved/</a:t>
            </a:r>
          </a:p>
        </p:txBody>
      </p:sp>
      <p:sp>
        <p:nvSpPr>
          <p:cNvPr id="2" name="Title 1"/>
          <p:cNvSpPr>
            <a:spLocks noGrp="1"/>
          </p:cNvSpPr>
          <p:nvPr>
            <p:ph type="title"/>
          </p:nvPr>
        </p:nvSpPr>
        <p:spPr/>
        <p:txBody>
          <a:bodyPr/>
          <a:lstStyle/>
          <a:p>
            <a:r>
              <a:rPr lang="en-US" dirty="0"/>
              <a:t>Characterizing Disability, Medical Model</a:t>
            </a:r>
          </a:p>
        </p:txBody>
      </p:sp>
    </p:spTree>
    <p:extLst>
      <p:ext uri="{BB962C8B-B14F-4D97-AF65-F5344CB8AC3E}">
        <p14:creationId xmlns:p14="http://schemas.microsoft.com/office/powerpoint/2010/main" val="373700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Times New Roman"/>
                <a:cs typeface="Times New Roman"/>
              </a:rPr>
              <a:t>The biopsychosocial model originates from the WHO, and the International Classification of Functioning, Disability and Health (ICF)</a:t>
            </a:r>
          </a:p>
          <a:p>
            <a:pPr lvl="1"/>
            <a:r>
              <a:rPr lang="en-US" dirty="0">
                <a:latin typeface="Times New Roman"/>
                <a:cs typeface="Times New Roman"/>
              </a:rPr>
              <a:t>the ICF is a classification of the health components of functioning</a:t>
            </a:r>
          </a:p>
          <a:p>
            <a:pPr lvl="1"/>
            <a:r>
              <a:rPr lang="en-US" dirty="0">
                <a:latin typeface="Times New Roman"/>
                <a:cs typeface="Times New Roman"/>
              </a:rPr>
              <a:t>created 1980, revised in 2001</a:t>
            </a:r>
          </a:p>
          <a:p>
            <a:pPr lvl="1"/>
            <a:r>
              <a:rPr lang="en-US" dirty="0">
                <a:latin typeface="Times New Roman"/>
                <a:cs typeface="Times New Roman"/>
              </a:rPr>
              <a:t>also a child and youth version (ICF-CY) which captures aspects of functioning that relate to development</a:t>
            </a:r>
          </a:p>
          <a:p>
            <a:r>
              <a:rPr lang="en-US" dirty="0">
                <a:latin typeface="Times New Roman"/>
                <a:cs typeface="Times New Roman"/>
              </a:rPr>
              <a:t>The ICF </a:t>
            </a:r>
            <a:r>
              <a:rPr lang="en-US" b="1" dirty="0">
                <a:latin typeface="Times New Roman"/>
                <a:cs typeface="Times New Roman"/>
              </a:rPr>
              <a:t>does not </a:t>
            </a:r>
            <a:r>
              <a:rPr lang="en-US" dirty="0">
                <a:latin typeface="Times New Roman"/>
                <a:cs typeface="Times New Roman"/>
              </a:rPr>
              <a:t>use the term </a:t>
            </a:r>
            <a:r>
              <a:rPr lang="en-US" i="1" dirty="0">
                <a:latin typeface="Times New Roman"/>
                <a:cs typeface="Times New Roman"/>
              </a:rPr>
              <a:t>functional impairment</a:t>
            </a:r>
            <a:r>
              <a:rPr lang="en-US" dirty="0">
                <a:latin typeface="Times New Roman"/>
                <a:cs typeface="Times New Roman"/>
              </a:rPr>
              <a:t>, but rather just the term </a:t>
            </a:r>
            <a:r>
              <a:rPr lang="en-US" i="1" dirty="0">
                <a:latin typeface="Times New Roman"/>
                <a:cs typeface="Times New Roman"/>
              </a:rPr>
              <a:t>functioning</a:t>
            </a:r>
            <a:r>
              <a:rPr lang="en-US" dirty="0">
                <a:latin typeface="Times New Roman"/>
                <a:cs typeface="Times New Roman"/>
              </a:rPr>
              <a:t> (as a noun)</a:t>
            </a:r>
          </a:p>
          <a:p>
            <a:endParaRPr lang="en-US" dirty="0">
              <a:latin typeface="Times New Roman"/>
              <a:cs typeface="Times New Roman"/>
            </a:endParaRPr>
          </a:p>
        </p:txBody>
      </p:sp>
      <p:sp>
        <p:nvSpPr>
          <p:cNvPr id="2" name="Title 1"/>
          <p:cNvSpPr>
            <a:spLocks noGrp="1"/>
          </p:cNvSpPr>
          <p:nvPr>
            <p:ph type="title"/>
          </p:nvPr>
        </p:nvSpPr>
        <p:spPr/>
        <p:txBody>
          <a:bodyPr/>
          <a:lstStyle/>
          <a:p>
            <a:r>
              <a:rPr lang="en-US" dirty="0"/>
              <a:t>The </a:t>
            </a:r>
            <a:r>
              <a:rPr lang="en-US" dirty="0" err="1"/>
              <a:t>Biopsychosocial</a:t>
            </a:r>
            <a:r>
              <a:rPr lang="en-US" dirty="0"/>
              <a:t> Model</a:t>
            </a:r>
          </a:p>
        </p:txBody>
      </p:sp>
    </p:spTree>
    <p:extLst>
      <p:ext uri="{BB962C8B-B14F-4D97-AF65-F5344CB8AC3E}">
        <p14:creationId xmlns:p14="http://schemas.microsoft.com/office/powerpoint/2010/main" val="209375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599A9D-C5C7-6541-A0F5-ED39A6DFD7A4}"/>
              </a:ext>
            </a:extLst>
          </p:cNvPr>
          <p:cNvSpPr>
            <a:spLocks noGrp="1"/>
          </p:cNvSpPr>
          <p:nvPr>
            <p:ph idx="1"/>
          </p:nvPr>
        </p:nvSpPr>
        <p:spPr/>
        <p:txBody>
          <a:bodyPr/>
          <a:lstStyle/>
          <a:p>
            <a:pPr marL="0" indent="0">
              <a:buNone/>
            </a:pPr>
            <a:r>
              <a:rPr lang="en-US" dirty="0"/>
              <a:t>This resource pack assumes that you are already familiar with:</a:t>
            </a:r>
          </a:p>
          <a:p>
            <a:r>
              <a:rPr lang="en-US" dirty="0"/>
              <a:t>R-Humans-III (and all previous)</a:t>
            </a:r>
          </a:p>
          <a:p>
            <a:r>
              <a:rPr lang="en-US" dirty="0"/>
              <a:t>R-Design-VIII (and all previous)</a:t>
            </a:r>
          </a:p>
          <a:p>
            <a:r>
              <a:rPr lang="en-CA" dirty="0"/>
              <a:t>R-Interaction-III </a:t>
            </a:r>
            <a:r>
              <a:rPr lang="en-US" dirty="0"/>
              <a:t>(and all previous)</a:t>
            </a:r>
          </a:p>
          <a:p>
            <a:r>
              <a:rPr lang="en-US" dirty="0"/>
              <a:t>R-</a:t>
            </a:r>
            <a:r>
              <a:rPr lang="en-US" dirty="0" err="1"/>
              <a:t>Technosocial</a:t>
            </a:r>
            <a:r>
              <a:rPr lang="en-US" dirty="0"/>
              <a:t>-I, R-Knowledge-I</a:t>
            </a:r>
          </a:p>
          <a:p>
            <a:pPr marL="0" indent="0">
              <a:buNone/>
            </a:pPr>
            <a:br>
              <a:rPr lang="en-CA" dirty="0"/>
            </a:br>
            <a:endParaRPr lang="en-US" dirty="0"/>
          </a:p>
        </p:txBody>
      </p:sp>
      <p:sp>
        <p:nvSpPr>
          <p:cNvPr id="3" name="Slide Number Placeholder 2">
            <a:extLst>
              <a:ext uri="{FF2B5EF4-FFF2-40B4-BE49-F238E27FC236}">
                <a16:creationId xmlns:a16="http://schemas.microsoft.com/office/drawing/2014/main" id="{6878A4A9-5C93-D340-9550-3C1540D27C14}"/>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471C8BA1-E507-6A4F-8602-1320FE730355}"/>
              </a:ext>
            </a:extLst>
          </p:cNvPr>
          <p:cNvSpPr>
            <a:spLocks noGrp="1"/>
          </p:cNvSpPr>
          <p:nvPr>
            <p:ph type="title"/>
          </p:nvPr>
        </p:nvSpPr>
        <p:spPr/>
        <p:txBody>
          <a:bodyPr/>
          <a:lstStyle/>
          <a:p>
            <a:r>
              <a:rPr lang="en-US" dirty="0"/>
              <a:t>Dependencies</a:t>
            </a:r>
          </a:p>
        </p:txBody>
      </p:sp>
    </p:spTree>
    <p:extLst>
      <p:ext uri="{BB962C8B-B14F-4D97-AF65-F5344CB8AC3E}">
        <p14:creationId xmlns:p14="http://schemas.microsoft.com/office/powerpoint/2010/main" val="3136646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latin typeface="Times New Roman"/>
                <a:cs typeface="Times New Roman"/>
              </a:rPr>
              <a:t>A person's </a:t>
            </a:r>
            <a:r>
              <a:rPr lang="en-US" i="1" dirty="0">
                <a:latin typeface="Times New Roman"/>
                <a:cs typeface="Times New Roman"/>
              </a:rPr>
              <a:t>functioning</a:t>
            </a:r>
            <a:r>
              <a:rPr lang="en-US" dirty="0">
                <a:latin typeface="Times New Roman"/>
                <a:cs typeface="Times New Roman"/>
              </a:rPr>
              <a:t> in seen neutrally and encompass all of that individual's body functions, activities and involvement in life situations.</a:t>
            </a:r>
          </a:p>
          <a:p>
            <a:r>
              <a:rPr lang="en-US" dirty="0">
                <a:latin typeface="Times New Roman"/>
                <a:cs typeface="Times New Roman"/>
              </a:rPr>
              <a:t>A person’s </a:t>
            </a:r>
            <a:r>
              <a:rPr lang="en-US" i="1" dirty="0">
                <a:latin typeface="Times New Roman"/>
                <a:cs typeface="Times New Roman"/>
              </a:rPr>
              <a:t>functioning</a:t>
            </a:r>
            <a:r>
              <a:rPr lang="en-US" dirty="0">
                <a:latin typeface="Times New Roman"/>
                <a:cs typeface="Times New Roman"/>
              </a:rPr>
              <a:t> can be viewed from three levels: </a:t>
            </a:r>
          </a:p>
          <a:p>
            <a:pPr lvl="1"/>
            <a:r>
              <a:rPr lang="en-US" dirty="0">
                <a:latin typeface="Times New Roman"/>
                <a:cs typeface="Times New Roman"/>
              </a:rPr>
              <a:t>body or body part (biological), </a:t>
            </a:r>
          </a:p>
          <a:p>
            <a:pPr lvl="1"/>
            <a:r>
              <a:rPr lang="en-US" dirty="0">
                <a:latin typeface="Times New Roman"/>
                <a:cs typeface="Times New Roman"/>
              </a:rPr>
              <a:t>the whole person (individual), and </a:t>
            </a:r>
          </a:p>
          <a:p>
            <a:pPr lvl="1"/>
            <a:r>
              <a:rPr lang="en-US" dirty="0">
                <a:latin typeface="Times New Roman"/>
                <a:cs typeface="Times New Roman"/>
              </a:rPr>
              <a:t>the whole person in a social context (social)</a:t>
            </a:r>
          </a:p>
          <a:p>
            <a:r>
              <a:rPr lang="en-US" dirty="0">
                <a:latin typeface="Times New Roman"/>
                <a:cs typeface="Times New Roman"/>
              </a:rPr>
              <a:t>Decrements in functioning are (similarly) viewed from three levels:</a:t>
            </a:r>
          </a:p>
          <a:p>
            <a:pPr lvl="1"/>
            <a:r>
              <a:rPr lang="en-US" dirty="0">
                <a:latin typeface="Times New Roman"/>
                <a:cs typeface="Times New Roman"/>
              </a:rPr>
              <a:t>a decrement in functioning at the body or body part level (biological) is termed an </a:t>
            </a:r>
            <a:r>
              <a:rPr lang="en-US" i="1" dirty="0">
                <a:latin typeface="Times New Roman"/>
                <a:cs typeface="Times New Roman"/>
              </a:rPr>
              <a:t>impairment</a:t>
            </a:r>
          </a:p>
          <a:p>
            <a:pPr lvl="1"/>
            <a:r>
              <a:rPr lang="en-US" dirty="0">
                <a:latin typeface="Times New Roman"/>
                <a:cs typeface="Times New Roman"/>
              </a:rPr>
              <a:t>a decrement in functioning at the person level is an </a:t>
            </a:r>
            <a:r>
              <a:rPr lang="en-US" i="1" dirty="0">
                <a:latin typeface="Times New Roman"/>
                <a:cs typeface="Times New Roman"/>
              </a:rPr>
              <a:t>activity limitation</a:t>
            </a:r>
          </a:p>
          <a:p>
            <a:pPr lvl="1"/>
            <a:r>
              <a:rPr lang="en-US" dirty="0">
                <a:latin typeface="Times New Roman"/>
                <a:cs typeface="Times New Roman"/>
              </a:rPr>
              <a:t>a decrement in functioning at the societal level is a </a:t>
            </a:r>
            <a:r>
              <a:rPr lang="en-US" i="1" dirty="0">
                <a:latin typeface="Times New Roman"/>
                <a:cs typeface="Times New Roman"/>
              </a:rPr>
              <a:t>participation restriction</a:t>
            </a:r>
            <a:endParaRPr lang="en-US" dirty="0">
              <a:latin typeface="Times New Roman"/>
              <a:cs typeface="Times New Roman"/>
            </a:endParaRPr>
          </a:p>
          <a:p>
            <a:endParaRPr lang="en-US" dirty="0">
              <a:latin typeface="Times New Roman"/>
              <a:cs typeface="Times New Roman"/>
            </a:endParaRPr>
          </a:p>
        </p:txBody>
      </p:sp>
      <p:sp>
        <p:nvSpPr>
          <p:cNvPr id="2" name="Title 1"/>
          <p:cNvSpPr>
            <a:spLocks noGrp="1"/>
          </p:cNvSpPr>
          <p:nvPr>
            <p:ph type="title"/>
          </p:nvPr>
        </p:nvSpPr>
        <p:spPr/>
        <p:txBody>
          <a:bodyPr/>
          <a:lstStyle/>
          <a:p>
            <a:r>
              <a:rPr lang="en-US" dirty="0"/>
              <a:t>The </a:t>
            </a:r>
            <a:r>
              <a:rPr lang="en-US" dirty="0" err="1"/>
              <a:t>Biopsychosocial</a:t>
            </a:r>
            <a:r>
              <a:rPr lang="en-US" dirty="0"/>
              <a:t> Model</a:t>
            </a:r>
          </a:p>
        </p:txBody>
      </p:sp>
    </p:spTree>
    <p:extLst>
      <p:ext uri="{BB962C8B-B14F-4D97-AF65-F5344CB8AC3E}">
        <p14:creationId xmlns:p14="http://schemas.microsoft.com/office/powerpoint/2010/main" val="394136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8C8475-E2A0-FF43-B212-823568899E3C}"/>
              </a:ext>
            </a:extLst>
          </p:cNvPr>
          <p:cNvSpPr>
            <a:spLocks noGrp="1"/>
          </p:cNvSpPr>
          <p:nvPr>
            <p:ph idx="1"/>
          </p:nvPr>
        </p:nvSpPr>
        <p:spPr/>
        <p:txBody>
          <a:bodyPr/>
          <a:lstStyle/>
          <a:p>
            <a:r>
              <a:rPr lang="en-US" dirty="0"/>
              <a:t>starting in the 19</a:t>
            </a:r>
            <a:r>
              <a:rPr lang="en-US" baseline="30000" dirty="0"/>
              <a:t>th</a:t>
            </a:r>
            <a:r>
              <a:rPr lang="en-US" dirty="0"/>
              <a:t> century, the possibility was created to quantify the “average man”</a:t>
            </a:r>
          </a:p>
          <a:p>
            <a:pPr lvl="1"/>
            <a:r>
              <a:rPr lang="en-US" dirty="0"/>
              <a:t>the rise of anthropometry (the scientific study of the measurements and proportions of the human body)</a:t>
            </a:r>
          </a:p>
          <a:p>
            <a:pPr lvl="1"/>
            <a:r>
              <a:rPr lang="en-US" dirty="0"/>
              <a:t>the rise of scientific measurement</a:t>
            </a:r>
          </a:p>
          <a:p>
            <a:pPr lvl="1"/>
            <a:r>
              <a:rPr lang="en-US" dirty="0"/>
              <a:t>shifting epistemological stances</a:t>
            </a:r>
          </a:p>
          <a:p>
            <a:pPr lvl="1"/>
            <a:r>
              <a:rPr lang="en-US" dirty="0"/>
              <a:t>e.g.,  </a:t>
            </a:r>
            <a:r>
              <a:rPr lang="en-US" dirty="0" err="1"/>
              <a:t>Quetelet</a:t>
            </a:r>
            <a:r>
              <a:rPr lang="en-US" dirty="0"/>
              <a:t>, </a:t>
            </a:r>
            <a:r>
              <a:rPr lang="en-CA" dirty="0"/>
              <a:t>first application of statistics to social science</a:t>
            </a:r>
          </a:p>
          <a:p>
            <a:pPr lvl="1"/>
            <a:r>
              <a:rPr lang="en-CA" dirty="0"/>
              <a:t>from this, statistical means arose </a:t>
            </a:r>
          </a:p>
          <a:p>
            <a:pPr lvl="2"/>
            <a:r>
              <a:rPr lang="en-CA" dirty="0"/>
              <a:t>average height, weight, strength, suicide rates, </a:t>
            </a:r>
            <a:r>
              <a:rPr lang="en-CA" dirty="0" err="1"/>
              <a:t>etc</a:t>
            </a:r>
            <a:r>
              <a:rPr lang="en-CA" dirty="0"/>
              <a:t>, </a:t>
            </a:r>
            <a:r>
              <a:rPr lang="en-CA" dirty="0" err="1"/>
              <a:t>etc</a:t>
            </a:r>
            <a:endParaRPr lang="en-US" dirty="0"/>
          </a:p>
          <a:p>
            <a:pPr marL="414000" lvl="1" indent="0">
              <a:buNone/>
            </a:pPr>
            <a:endParaRPr lang="en-US" dirty="0"/>
          </a:p>
          <a:p>
            <a:r>
              <a:rPr lang="en-US" dirty="0"/>
              <a:t>BUT… the concept of a ‘statistical mean’ came to be conflated with the concept of a ‘norm’ </a:t>
            </a:r>
          </a:p>
        </p:txBody>
      </p:sp>
      <p:sp>
        <p:nvSpPr>
          <p:cNvPr id="3" name="Slide Number Placeholder 2">
            <a:extLst>
              <a:ext uri="{FF2B5EF4-FFF2-40B4-BE49-F238E27FC236}">
                <a16:creationId xmlns:a16="http://schemas.microsoft.com/office/drawing/2014/main" id="{ED15FCA8-2193-484C-8FDC-3E070A0F0FD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31</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0A07DDFB-03E7-4B4F-9685-0D92D41E0571}"/>
              </a:ext>
            </a:extLst>
          </p:cNvPr>
          <p:cNvSpPr>
            <a:spLocks noGrp="1"/>
          </p:cNvSpPr>
          <p:nvPr>
            <p:ph type="title"/>
          </p:nvPr>
        </p:nvSpPr>
        <p:spPr/>
        <p:txBody>
          <a:bodyPr/>
          <a:lstStyle/>
          <a:p>
            <a:r>
              <a:rPr lang="en-US" dirty="0"/>
              <a:t>Emergence of the </a:t>
            </a:r>
            <a:r>
              <a:rPr lang="en-US" dirty="0" err="1"/>
              <a:t>Normate</a:t>
            </a:r>
            <a:r>
              <a:rPr lang="en-US" dirty="0"/>
              <a:t>, I</a:t>
            </a:r>
          </a:p>
        </p:txBody>
      </p:sp>
      <p:sp>
        <p:nvSpPr>
          <p:cNvPr id="5" name="TextBox 4">
            <a:extLst>
              <a:ext uri="{FF2B5EF4-FFF2-40B4-BE49-F238E27FC236}">
                <a16:creationId xmlns:a16="http://schemas.microsoft.com/office/drawing/2014/main" id="{A46549B8-3123-0948-BA4C-12C5861B883D}"/>
              </a:ext>
            </a:extLst>
          </p:cNvPr>
          <p:cNvSpPr txBox="1"/>
          <p:nvPr/>
        </p:nvSpPr>
        <p:spPr>
          <a:xfrm>
            <a:off x="6599208" y="802257"/>
            <a:ext cx="1619546" cy="369332"/>
          </a:xfrm>
          <a:prstGeom prst="rect">
            <a:avLst/>
          </a:prstGeom>
          <a:noFill/>
        </p:spPr>
        <p:txBody>
          <a:bodyPr wrap="none" rtlCol="0">
            <a:spAutoFit/>
          </a:bodyPr>
          <a:lstStyle/>
          <a:p>
            <a:r>
              <a:rPr lang="en-US" dirty="0">
                <a:latin typeface="Garamond" panose="02020404030301010803" pitchFamily="18" charset="0"/>
              </a:rPr>
              <a:t>[</a:t>
            </a:r>
            <a:r>
              <a:rPr lang="en-US" dirty="0" err="1">
                <a:latin typeface="Garamond" panose="02020404030301010803" pitchFamily="18" charset="0"/>
              </a:rPr>
              <a:t>Hamraie</a:t>
            </a:r>
            <a:r>
              <a:rPr lang="en-US" dirty="0">
                <a:latin typeface="Garamond" panose="02020404030301010803" pitchFamily="18" charset="0"/>
              </a:rPr>
              <a:t>, 2012]</a:t>
            </a:r>
          </a:p>
        </p:txBody>
      </p:sp>
    </p:spTree>
    <p:extLst>
      <p:ext uri="{BB962C8B-B14F-4D97-AF65-F5344CB8AC3E}">
        <p14:creationId xmlns:p14="http://schemas.microsoft.com/office/powerpoint/2010/main" val="1214515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8C8475-E2A0-FF43-B212-823568899E3C}"/>
              </a:ext>
            </a:extLst>
          </p:cNvPr>
          <p:cNvSpPr>
            <a:spLocks noGrp="1"/>
          </p:cNvSpPr>
          <p:nvPr>
            <p:ph idx="1"/>
          </p:nvPr>
        </p:nvSpPr>
        <p:spPr/>
        <p:txBody>
          <a:bodyPr/>
          <a:lstStyle/>
          <a:p>
            <a:r>
              <a:rPr lang="en-US" dirty="0"/>
              <a:t>In the early 20th century, the US military began </a:t>
            </a:r>
            <a:r>
              <a:rPr lang="en-US" dirty="0" err="1"/>
              <a:t>touse</a:t>
            </a:r>
            <a:r>
              <a:rPr lang="en-US" dirty="0"/>
              <a:t> anthropometrics for the ergonomic design of cockpits and weapons (</a:t>
            </a:r>
            <a:r>
              <a:rPr lang="en-US" dirty="0" err="1"/>
              <a:t>Wickens</a:t>
            </a:r>
            <a:r>
              <a:rPr lang="en-US" dirty="0"/>
              <a:t> and Hollands 2000)</a:t>
            </a:r>
          </a:p>
          <a:p>
            <a:r>
              <a:rPr lang="en-CA" b="1" dirty="0"/>
              <a:t>Eventually anthropometric data and ergonomics entered industrial design and civilian product design as evidence about potential users. </a:t>
            </a:r>
          </a:p>
          <a:p>
            <a:r>
              <a:rPr lang="en-CA" dirty="0"/>
              <a:t>This collection of evidence came to form the </a:t>
            </a:r>
            <a:r>
              <a:rPr lang="en-CA" b="1" dirty="0" err="1"/>
              <a:t>normate</a:t>
            </a:r>
            <a:r>
              <a:rPr lang="en-CA" b="1" dirty="0"/>
              <a:t> template</a:t>
            </a:r>
          </a:p>
        </p:txBody>
      </p:sp>
      <p:sp>
        <p:nvSpPr>
          <p:cNvPr id="3" name="Slide Number Placeholder 2">
            <a:extLst>
              <a:ext uri="{FF2B5EF4-FFF2-40B4-BE49-F238E27FC236}">
                <a16:creationId xmlns:a16="http://schemas.microsoft.com/office/drawing/2014/main" id="{ED15FCA8-2193-484C-8FDC-3E070A0F0FD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32</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0A07DDFB-03E7-4B4F-9685-0D92D41E0571}"/>
              </a:ext>
            </a:extLst>
          </p:cNvPr>
          <p:cNvSpPr>
            <a:spLocks noGrp="1"/>
          </p:cNvSpPr>
          <p:nvPr>
            <p:ph type="title"/>
          </p:nvPr>
        </p:nvSpPr>
        <p:spPr/>
        <p:txBody>
          <a:bodyPr/>
          <a:lstStyle/>
          <a:p>
            <a:r>
              <a:rPr lang="en-US" dirty="0"/>
              <a:t>Emergence of the </a:t>
            </a:r>
            <a:r>
              <a:rPr lang="en-US" dirty="0" err="1"/>
              <a:t>Normate</a:t>
            </a:r>
            <a:r>
              <a:rPr lang="en-US" dirty="0"/>
              <a:t>, II</a:t>
            </a:r>
          </a:p>
        </p:txBody>
      </p:sp>
      <p:sp>
        <p:nvSpPr>
          <p:cNvPr id="5" name="TextBox 4">
            <a:extLst>
              <a:ext uri="{FF2B5EF4-FFF2-40B4-BE49-F238E27FC236}">
                <a16:creationId xmlns:a16="http://schemas.microsoft.com/office/drawing/2014/main" id="{DE16A2DF-1DB2-F345-8B34-3D584C949892}"/>
              </a:ext>
            </a:extLst>
          </p:cNvPr>
          <p:cNvSpPr txBox="1"/>
          <p:nvPr/>
        </p:nvSpPr>
        <p:spPr>
          <a:xfrm>
            <a:off x="6599208" y="802257"/>
            <a:ext cx="1619546" cy="369332"/>
          </a:xfrm>
          <a:prstGeom prst="rect">
            <a:avLst/>
          </a:prstGeom>
          <a:noFill/>
        </p:spPr>
        <p:txBody>
          <a:bodyPr wrap="none" rtlCol="0">
            <a:spAutoFit/>
          </a:bodyPr>
          <a:lstStyle/>
          <a:p>
            <a:r>
              <a:rPr lang="en-US" dirty="0">
                <a:latin typeface="Garamond" panose="02020404030301010803" pitchFamily="18" charset="0"/>
              </a:rPr>
              <a:t>[</a:t>
            </a:r>
            <a:r>
              <a:rPr lang="en-US" dirty="0" err="1">
                <a:latin typeface="Garamond" panose="02020404030301010803" pitchFamily="18" charset="0"/>
              </a:rPr>
              <a:t>Hamraie</a:t>
            </a:r>
            <a:r>
              <a:rPr lang="en-US" dirty="0">
                <a:latin typeface="Garamond" panose="02020404030301010803" pitchFamily="18" charset="0"/>
              </a:rPr>
              <a:t>, 2012]</a:t>
            </a:r>
          </a:p>
        </p:txBody>
      </p:sp>
    </p:spTree>
    <p:extLst>
      <p:ext uri="{BB962C8B-B14F-4D97-AF65-F5344CB8AC3E}">
        <p14:creationId xmlns:p14="http://schemas.microsoft.com/office/powerpoint/2010/main" val="3678980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50C173-15F7-C14A-874C-AB778BC61D85}"/>
              </a:ext>
            </a:extLst>
          </p:cNvPr>
          <p:cNvSpPr>
            <a:spLocks noGrp="1"/>
          </p:cNvSpPr>
          <p:nvPr>
            <p:ph idx="1"/>
          </p:nvPr>
        </p:nvSpPr>
        <p:spPr/>
        <p:txBody>
          <a:bodyPr/>
          <a:lstStyle/>
          <a:p>
            <a:r>
              <a:rPr lang="en-US" dirty="0"/>
              <a:t>the </a:t>
            </a:r>
            <a:r>
              <a:rPr lang="en-US" b="1" dirty="0" err="1"/>
              <a:t>normate</a:t>
            </a:r>
            <a:r>
              <a:rPr lang="en-US" dirty="0"/>
              <a:t> is the position of identity held by those unmarked by stigmatized identifiers of disability</a:t>
            </a:r>
          </a:p>
          <a:p>
            <a:r>
              <a:rPr lang="en-US" i="1" dirty="0"/>
              <a:t>it is the imagined "everyday" person whose self-determination, independence, rational thinking ability, and physical sturdiness makes our society philosophically possible</a:t>
            </a:r>
          </a:p>
          <a:p>
            <a:pPr lvl="1"/>
            <a:endParaRPr lang="en-US" dirty="0"/>
          </a:p>
          <a:p>
            <a:endParaRPr lang="en-US" dirty="0"/>
          </a:p>
        </p:txBody>
      </p:sp>
      <p:sp>
        <p:nvSpPr>
          <p:cNvPr id="3" name="Slide Number Placeholder 2">
            <a:extLst>
              <a:ext uri="{FF2B5EF4-FFF2-40B4-BE49-F238E27FC236}">
                <a16:creationId xmlns:a16="http://schemas.microsoft.com/office/drawing/2014/main" id="{11540EEF-A70D-474A-8A9E-D3A6D0465869}"/>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33</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2D876D0C-5D97-6A40-ACB4-9CA36126D655}"/>
              </a:ext>
            </a:extLst>
          </p:cNvPr>
          <p:cNvSpPr>
            <a:spLocks noGrp="1"/>
          </p:cNvSpPr>
          <p:nvPr>
            <p:ph type="title"/>
          </p:nvPr>
        </p:nvSpPr>
        <p:spPr/>
        <p:txBody>
          <a:bodyPr/>
          <a:lstStyle/>
          <a:p>
            <a:r>
              <a:rPr lang="en-US" dirty="0"/>
              <a:t>The </a:t>
            </a:r>
            <a:r>
              <a:rPr lang="en-US" dirty="0" err="1"/>
              <a:t>Normate</a:t>
            </a:r>
            <a:endParaRPr lang="en-US" dirty="0"/>
          </a:p>
        </p:txBody>
      </p:sp>
      <p:sp>
        <p:nvSpPr>
          <p:cNvPr id="5" name="Rectangle 4">
            <a:extLst>
              <a:ext uri="{FF2B5EF4-FFF2-40B4-BE49-F238E27FC236}">
                <a16:creationId xmlns:a16="http://schemas.microsoft.com/office/drawing/2014/main" id="{AF33197B-6803-2B40-BDB6-4744BE40CEFF}"/>
              </a:ext>
            </a:extLst>
          </p:cNvPr>
          <p:cNvSpPr/>
          <p:nvPr/>
        </p:nvSpPr>
        <p:spPr>
          <a:xfrm>
            <a:off x="5134180" y="4222623"/>
            <a:ext cx="2996724" cy="461665"/>
          </a:xfrm>
          <a:prstGeom prst="rect">
            <a:avLst/>
          </a:prstGeom>
        </p:spPr>
        <p:txBody>
          <a:bodyPr wrap="square" lIns="91440" tIns="45720" rIns="91440" bIns="45720">
            <a:spAutoFit/>
          </a:bodyPr>
          <a:lstStyle/>
          <a:p>
            <a:r>
              <a:rPr lang="en-US" sz="1200" dirty="0">
                <a:latin typeface="Times New Roman"/>
                <a:cs typeface="Times New Roman"/>
              </a:rPr>
              <a:t>Rosemarie Garland Thomson, Extraordinary Bodies, 1997, Columbia University Press</a:t>
            </a:r>
          </a:p>
        </p:txBody>
      </p:sp>
    </p:spTree>
    <p:extLst>
      <p:ext uri="{BB962C8B-B14F-4D97-AF65-F5344CB8AC3E}">
        <p14:creationId xmlns:p14="http://schemas.microsoft.com/office/powerpoint/2010/main" val="1895009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F7D128-A6D6-8240-B76C-631103653DD2}"/>
              </a:ext>
            </a:extLst>
          </p:cNvPr>
          <p:cNvSpPr>
            <a:spLocks noGrp="1"/>
          </p:cNvSpPr>
          <p:nvPr>
            <p:ph idx="1"/>
          </p:nvPr>
        </p:nvSpPr>
        <p:spPr/>
        <p:txBody>
          <a:bodyPr/>
          <a:lstStyle/>
          <a:p>
            <a:r>
              <a:rPr lang="en-US" dirty="0"/>
              <a:t>rejects the idea that disability as a purely medical “problem” of the body/mind</a:t>
            </a:r>
          </a:p>
          <a:p>
            <a:r>
              <a:rPr lang="en-US" dirty="0"/>
              <a:t>foregrounds issues around non-normative bodies and the </a:t>
            </a:r>
            <a:r>
              <a:rPr lang="en-US" dirty="0" err="1"/>
              <a:t>normate</a:t>
            </a:r>
            <a:r>
              <a:rPr lang="en-US" dirty="0"/>
              <a:t> template</a:t>
            </a:r>
          </a:p>
          <a:p>
            <a:r>
              <a:rPr lang="en-US" dirty="0"/>
              <a:t>this model seeks to makes legible how social and architectural barriers can alienate non-normative bodies</a:t>
            </a:r>
          </a:p>
          <a:p>
            <a:r>
              <a:rPr lang="en-US" dirty="0"/>
              <a:t>holds that disability is a political site that is ever-changing and always in relation to other people, environments, and attitudes</a:t>
            </a:r>
          </a:p>
        </p:txBody>
      </p:sp>
      <p:sp>
        <p:nvSpPr>
          <p:cNvPr id="3" name="Slide Number Placeholder 2">
            <a:extLst>
              <a:ext uri="{FF2B5EF4-FFF2-40B4-BE49-F238E27FC236}">
                <a16:creationId xmlns:a16="http://schemas.microsoft.com/office/drawing/2014/main" id="{0F37E067-ACC3-3746-A27B-2445F91B9CA4}"/>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34</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A0265D74-CAA3-C749-B244-62A5C7E37186}"/>
              </a:ext>
            </a:extLst>
          </p:cNvPr>
          <p:cNvSpPr>
            <a:spLocks noGrp="1"/>
          </p:cNvSpPr>
          <p:nvPr>
            <p:ph type="title"/>
          </p:nvPr>
        </p:nvSpPr>
        <p:spPr/>
        <p:txBody>
          <a:bodyPr/>
          <a:lstStyle/>
          <a:p>
            <a:r>
              <a:rPr lang="en-CA" dirty="0"/>
              <a:t>Political/relational model</a:t>
            </a:r>
            <a:endParaRPr lang="en-US" dirty="0"/>
          </a:p>
        </p:txBody>
      </p:sp>
      <p:sp>
        <p:nvSpPr>
          <p:cNvPr id="5" name="Rectangle 4">
            <a:extLst>
              <a:ext uri="{FF2B5EF4-FFF2-40B4-BE49-F238E27FC236}">
                <a16:creationId xmlns:a16="http://schemas.microsoft.com/office/drawing/2014/main" id="{5D243542-65F1-E14A-BCF9-7A1D1AC9903A}"/>
              </a:ext>
            </a:extLst>
          </p:cNvPr>
          <p:cNvSpPr/>
          <p:nvPr/>
        </p:nvSpPr>
        <p:spPr>
          <a:xfrm>
            <a:off x="6649492" y="581817"/>
            <a:ext cx="1367682" cy="369332"/>
          </a:xfrm>
          <a:prstGeom prst="rect">
            <a:avLst/>
          </a:prstGeom>
        </p:spPr>
        <p:txBody>
          <a:bodyPr wrap="none">
            <a:spAutoFit/>
          </a:bodyPr>
          <a:lstStyle/>
          <a:p>
            <a:r>
              <a:rPr lang="en-US" dirty="0">
                <a:latin typeface="Garamond" panose="02020404030301010803" pitchFamily="18" charset="0"/>
              </a:rPr>
              <a:t>[</a:t>
            </a:r>
            <a:r>
              <a:rPr lang="en-US" dirty="0" err="1">
                <a:latin typeface="Garamond" panose="02020404030301010803" pitchFamily="18" charset="0"/>
              </a:rPr>
              <a:t>Kafer</a:t>
            </a:r>
            <a:r>
              <a:rPr lang="en-US" dirty="0">
                <a:latin typeface="Garamond" panose="02020404030301010803" pitchFamily="18" charset="0"/>
              </a:rPr>
              <a:t>, 2013]</a:t>
            </a:r>
          </a:p>
        </p:txBody>
      </p:sp>
    </p:spTree>
    <p:extLst>
      <p:ext uri="{BB962C8B-B14F-4D97-AF65-F5344CB8AC3E}">
        <p14:creationId xmlns:p14="http://schemas.microsoft.com/office/powerpoint/2010/main" val="1402295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12895-0C5A-D049-B213-CB78E6EC44D6}"/>
              </a:ext>
            </a:extLst>
          </p:cNvPr>
          <p:cNvSpPr>
            <a:spLocks noGrp="1"/>
          </p:cNvSpPr>
          <p:nvPr>
            <p:ph idx="1"/>
          </p:nvPr>
        </p:nvSpPr>
        <p:spPr/>
        <p:txBody>
          <a:bodyPr/>
          <a:lstStyle/>
          <a:p>
            <a:r>
              <a:rPr lang="en-CA" dirty="0"/>
              <a:t>oftentimes, accessibility and assistive technology are described in terms of disability</a:t>
            </a:r>
          </a:p>
          <a:p>
            <a:pPr lvl="1"/>
            <a:r>
              <a:rPr lang="en-CA" dirty="0"/>
              <a:t>“Accessibility refers to the design of products, devices, services, or environments so as to be usable by people with disabilities.”</a:t>
            </a:r>
          </a:p>
          <a:p>
            <a:pPr lvl="1"/>
            <a:r>
              <a:rPr lang="en-CA" dirty="0"/>
              <a:t>“Assistive technology is technology used by individuals with disabilities”</a:t>
            </a:r>
          </a:p>
          <a:p>
            <a:r>
              <a:rPr lang="en-CA" dirty="0"/>
              <a:t>this is problematic </a:t>
            </a:r>
          </a:p>
          <a:p>
            <a:pPr lvl="1"/>
            <a:r>
              <a:rPr lang="en-CA" dirty="0"/>
              <a:t>the experience of and the attribution of disability is contested; </a:t>
            </a:r>
            <a:r>
              <a:rPr lang="en-US" dirty="0"/>
              <a:t>multiple understandings of disability exist</a:t>
            </a:r>
            <a:endParaRPr lang="en-CA" dirty="0"/>
          </a:p>
          <a:p>
            <a:r>
              <a:rPr lang="en-CA" dirty="0"/>
              <a:t>raises the question: can accessibility be characterized without making use of the concept of disability?</a:t>
            </a:r>
          </a:p>
          <a:p>
            <a:pPr marL="0" indent="0">
              <a:buNone/>
            </a:pPr>
            <a:endParaRPr lang="en-US" dirty="0"/>
          </a:p>
        </p:txBody>
      </p:sp>
      <p:sp>
        <p:nvSpPr>
          <p:cNvPr id="3" name="Slide Number Placeholder 2">
            <a:extLst>
              <a:ext uri="{FF2B5EF4-FFF2-40B4-BE49-F238E27FC236}">
                <a16:creationId xmlns:a16="http://schemas.microsoft.com/office/drawing/2014/main" id="{AFD47BF0-BABD-9E4C-B013-A499B9A42459}"/>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35</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D8D2D725-F5E7-0A4A-AEE6-6161A7B4401E}"/>
              </a:ext>
            </a:extLst>
          </p:cNvPr>
          <p:cNvSpPr>
            <a:spLocks noGrp="1"/>
          </p:cNvSpPr>
          <p:nvPr>
            <p:ph type="title"/>
          </p:nvPr>
        </p:nvSpPr>
        <p:spPr/>
        <p:txBody>
          <a:bodyPr/>
          <a:lstStyle/>
          <a:p>
            <a:r>
              <a:rPr lang="en-CA" dirty="0"/>
              <a:t>How does accessibility relate to disability?</a:t>
            </a:r>
            <a:endParaRPr lang="en-US" dirty="0"/>
          </a:p>
        </p:txBody>
      </p:sp>
    </p:spTree>
    <p:extLst>
      <p:ext uri="{BB962C8B-B14F-4D97-AF65-F5344CB8AC3E}">
        <p14:creationId xmlns:p14="http://schemas.microsoft.com/office/powerpoint/2010/main" val="829002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847C-53A5-214F-B2A9-D023B004C1AC}"/>
              </a:ext>
            </a:extLst>
          </p:cNvPr>
          <p:cNvSpPr>
            <a:spLocks noGrp="1"/>
          </p:cNvSpPr>
          <p:nvPr>
            <p:ph idx="1"/>
          </p:nvPr>
        </p:nvSpPr>
        <p:spPr/>
        <p:txBody>
          <a:bodyPr/>
          <a:lstStyle/>
          <a:p>
            <a:endParaRPr lang="en-US" dirty="0"/>
          </a:p>
          <a:p>
            <a:pPr marL="0" indent="0">
              <a:buNone/>
            </a:pPr>
            <a:endParaRPr lang="en-US" dirty="0">
              <a:solidFill>
                <a:schemeClr val="accent2">
                  <a:lumMod val="75000"/>
                  <a:lumOff val="25000"/>
                </a:schemeClr>
              </a:solidFill>
            </a:endParaRPr>
          </a:p>
          <a:p>
            <a:pPr marL="0" indent="0">
              <a:buNone/>
            </a:pPr>
            <a:r>
              <a:rPr lang="en-US" dirty="0">
                <a:solidFill>
                  <a:schemeClr val="accent2">
                    <a:lumMod val="75000"/>
                    <a:lumOff val="25000"/>
                  </a:schemeClr>
                </a:solidFill>
              </a:rPr>
              <a:t>4. </a:t>
            </a:r>
            <a:r>
              <a:rPr lang="en-CA" dirty="0"/>
              <a:t>What is Universal Design and what are its principles?</a:t>
            </a:r>
          </a:p>
          <a:p>
            <a:pPr marL="0" indent="0">
              <a:buNone/>
            </a:pPr>
            <a:endParaRPr lang="en-US" dirty="0"/>
          </a:p>
          <a:p>
            <a:pPr marL="0" indent="0">
              <a:buNone/>
            </a:pPr>
            <a:endParaRPr lang="en-CA" dirty="0"/>
          </a:p>
          <a:p>
            <a:endParaRPr lang="en-US" dirty="0"/>
          </a:p>
          <a:p>
            <a:endParaRPr lang="en-US" dirty="0"/>
          </a:p>
        </p:txBody>
      </p:sp>
      <p:sp>
        <p:nvSpPr>
          <p:cNvPr id="3" name="Slide Number Placeholder 2">
            <a:extLst>
              <a:ext uri="{FF2B5EF4-FFF2-40B4-BE49-F238E27FC236}">
                <a16:creationId xmlns:a16="http://schemas.microsoft.com/office/drawing/2014/main" id="{7E1C79C3-720E-2E44-A27F-368F247E085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36</a:t>
            </a:fld>
            <a:endParaRPr lang="en-US">
              <a:solidFill>
                <a:srgbClr val="AAAAAA"/>
              </a:solidFill>
              <a:ea typeface="Calibri"/>
              <a:sym typeface="Calibri"/>
            </a:endParaRPr>
          </a:p>
        </p:txBody>
      </p:sp>
      <p:sp>
        <p:nvSpPr>
          <p:cNvPr id="4" name="Title 3">
            <a:extLst>
              <a:ext uri="{FF2B5EF4-FFF2-40B4-BE49-F238E27FC236}">
                <a16:creationId xmlns:a16="http://schemas.microsoft.com/office/drawing/2014/main" id="{BC6BCD9F-A3E4-9949-86EC-53D2D88D97F3}"/>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184133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 new research strategy arose to challenge the </a:t>
            </a:r>
            <a:r>
              <a:rPr lang="en-US" dirty="0" err="1"/>
              <a:t>normate</a:t>
            </a:r>
            <a:r>
              <a:rPr lang="en-US" dirty="0"/>
              <a:t> template</a:t>
            </a:r>
          </a:p>
          <a:p>
            <a:r>
              <a:rPr lang="en-US" dirty="0"/>
              <a:t>it began as a regime to make excluded bodies apparent to designers and also to shift the way design research was conducted</a:t>
            </a:r>
          </a:p>
          <a:p>
            <a:r>
              <a:rPr lang="en-CA" dirty="0"/>
              <a:t>Selwyn Goldsmith, a British architect published Designing for the Disabled (1963) “as a model for incorporating anthropometric data about people with disabilities into design as a corrective to existing data sets”</a:t>
            </a:r>
          </a:p>
          <a:p>
            <a:r>
              <a:rPr lang="en-US" dirty="0"/>
              <a:t>later, Ronald L. Mace, an American architect, coined the term Universal Design in the 1970’s, a term that has now became very well-established</a:t>
            </a:r>
          </a:p>
        </p:txBody>
      </p:sp>
      <p:sp>
        <p:nvSpPr>
          <p:cNvPr id="2" name="Title 1"/>
          <p:cNvSpPr>
            <a:spLocks noGrp="1"/>
          </p:cNvSpPr>
          <p:nvPr>
            <p:ph type="title"/>
          </p:nvPr>
        </p:nvSpPr>
        <p:spPr/>
        <p:txBody>
          <a:bodyPr/>
          <a:lstStyle/>
          <a:p>
            <a:r>
              <a:rPr lang="en-US" dirty="0">
                <a:solidFill>
                  <a:srgbClr val="990000"/>
                </a:solidFill>
                <a:latin typeface="Helvetica"/>
                <a:cs typeface="Helvetica"/>
              </a:rPr>
              <a:t>Universal Design, the Lead up</a:t>
            </a:r>
            <a:endParaRPr lang="en-US" dirty="0"/>
          </a:p>
        </p:txBody>
      </p:sp>
      <p:sp>
        <p:nvSpPr>
          <p:cNvPr id="5" name="TextBox 4">
            <a:extLst>
              <a:ext uri="{FF2B5EF4-FFF2-40B4-BE49-F238E27FC236}">
                <a16:creationId xmlns:a16="http://schemas.microsoft.com/office/drawing/2014/main" id="{860CE023-3452-EB4C-876C-A7C4D3DC21C5}"/>
              </a:ext>
            </a:extLst>
          </p:cNvPr>
          <p:cNvSpPr txBox="1"/>
          <p:nvPr/>
        </p:nvSpPr>
        <p:spPr>
          <a:xfrm>
            <a:off x="6599208" y="802257"/>
            <a:ext cx="1619546" cy="369332"/>
          </a:xfrm>
          <a:prstGeom prst="rect">
            <a:avLst/>
          </a:prstGeom>
          <a:noFill/>
        </p:spPr>
        <p:txBody>
          <a:bodyPr wrap="none" rtlCol="0">
            <a:spAutoFit/>
          </a:bodyPr>
          <a:lstStyle/>
          <a:p>
            <a:r>
              <a:rPr lang="en-US" dirty="0">
                <a:latin typeface="Garamond" panose="02020404030301010803" pitchFamily="18" charset="0"/>
              </a:rPr>
              <a:t>[</a:t>
            </a:r>
            <a:r>
              <a:rPr lang="en-US" dirty="0" err="1">
                <a:latin typeface="Garamond" panose="02020404030301010803" pitchFamily="18" charset="0"/>
              </a:rPr>
              <a:t>Hamraie</a:t>
            </a:r>
            <a:r>
              <a:rPr lang="en-US" dirty="0">
                <a:latin typeface="Garamond" panose="02020404030301010803" pitchFamily="18" charset="0"/>
              </a:rPr>
              <a:t>, 2012]</a:t>
            </a:r>
          </a:p>
        </p:txBody>
      </p:sp>
    </p:spTree>
    <p:extLst>
      <p:ext uri="{BB962C8B-B14F-4D97-AF65-F5344CB8AC3E}">
        <p14:creationId xmlns:p14="http://schemas.microsoft.com/office/powerpoint/2010/main" val="1391840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a:t>UD was first used to describe the socially inclusive design practices that were starting to emerge in the 1970’s </a:t>
            </a:r>
          </a:p>
          <a:p>
            <a:pPr lvl="1"/>
            <a:r>
              <a:rPr lang="en-CA" dirty="0"/>
              <a:t>these design practices privileged users in the design process rather than making them secondary to aesthetic or formal considerations</a:t>
            </a:r>
            <a:endParaRPr lang="en-US" dirty="0"/>
          </a:p>
          <a:p>
            <a:r>
              <a:rPr lang="en-US" dirty="0"/>
              <a:t>UD challenged the conventional approach of </a:t>
            </a:r>
            <a:r>
              <a:rPr lang="en-US" i="1" dirty="0"/>
              <a:t>designing for the average user</a:t>
            </a:r>
          </a:p>
          <a:p>
            <a:r>
              <a:rPr lang="en-US" dirty="0"/>
              <a:t>UD poses the challenge to designing all products and the built environment to be aesthetic and usable to the greatest extent possible by everyone, regardless of their age, ability, or status in life [1]</a:t>
            </a:r>
          </a:p>
        </p:txBody>
      </p:sp>
      <p:sp>
        <p:nvSpPr>
          <p:cNvPr id="2" name="Title 1"/>
          <p:cNvSpPr>
            <a:spLocks noGrp="1"/>
          </p:cNvSpPr>
          <p:nvPr>
            <p:ph type="title"/>
          </p:nvPr>
        </p:nvSpPr>
        <p:spPr/>
        <p:txBody>
          <a:bodyPr/>
          <a:lstStyle/>
          <a:p>
            <a:r>
              <a:rPr lang="en-US" dirty="0">
                <a:solidFill>
                  <a:srgbClr val="990000"/>
                </a:solidFill>
                <a:latin typeface="Helvetica"/>
                <a:cs typeface="Helvetica"/>
              </a:rPr>
              <a:t>Universal Design (UD)</a:t>
            </a:r>
            <a:endParaRPr lang="en-US" dirty="0"/>
          </a:p>
        </p:txBody>
      </p:sp>
      <p:sp>
        <p:nvSpPr>
          <p:cNvPr id="4" name="Rectangle 3"/>
          <p:cNvSpPr/>
          <p:nvPr/>
        </p:nvSpPr>
        <p:spPr>
          <a:xfrm>
            <a:off x="0" y="6519446"/>
            <a:ext cx="8380488" cy="338554"/>
          </a:xfrm>
          <a:prstGeom prst="rect">
            <a:avLst/>
          </a:prstGeom>
        </p:spPr>
        <p:txBody>
          <a:bodyPr wrap="square">
            <a:spAutoFit/>
          </a:bodyPr>
          <a:lstStyle/>
          <a:p>
            <a:r>
              <a:rPr lang="en-US" sz="1600" dirty="0"/>
              <a:t>[1] </a:t>
            </a:r>
            <a:r>
              <a:rPr lang="en-US" sz="1600" dirty="0">
                <a:hlinkClick r:id="rId2"/>
              </a:rPr>
              <a:t>http://www.ncsu.edu/ncsu/design/cud/about_us/usronmace.htm</a:t>
            </a:r>
            <a:endParaRPr lang="en-US" sz="1600" dirty="0"/>
          </a:p>
        </p:txBody>
      </p:sp>
      <p:sp>
        <p:nvSpPr>
          <p:cNvPr id="5" name="TextBox 4">
            <a:extLst>
              <a:ext uri="{FF2B5EF4-FFF2-40B4-BE49-F238E27FC236}">
                <a16:creationId xmlns:a16="http://schemas.microsoft.com/office/drawing/2014/main" id="{860CE023-3452-EB4C-876C-A7C4D3DC21C5}"/>
              </a:ext>
            </a:extLst>
          </p:cNvPr>
          <p:cNvSpPr txBox="1"/>
          <p:nvPr/>
        </p:nvSpPr>
        <p:spPr>
          <a:xfrm>
            <a:off x="6599208" y="802257"/>
            <a:ext cx="1619546" cy="369332"/>
          </a:xfrm>
          <a:prstGeom prst="rect">
            <a:avLst/>
          </a:prstGeom>
          <a:noFill/>
        </p:spPr>
        <p:txBody>
          <a:bodyPr wrap="none" rtlCol="0">
            <a:spAutoFit/>
          </a:bodyPr>
          <a:lstStyle/>
          <a:p>
            <a:r>
              <a:rPr lang="en-US" dirty="0">
                <a:latin typeface="Garamond" panose="02020404030301010803" pitchFamily="18" charset="0"/>
              </a:rPr>
              <a:t>[</a:t>
            </a:r>
            <a:r>
              <a:rPr lang="en-US" dirty="0" err="1">
                <a:latin typeface="Garamond" panose="02020404030301010803" pitchFamily="18" charset="0"/>
              </a:rPr>
              <a:t>Hamraie</a:t>
            </a:r>
            <a:r>
              <a:rPr lang="en-US" dirty="0">
                <a:latin typeface="Garamond" panose="02020404030301010803" pitchFamily="18" charset="0"/>
              </a:rPr>
              <a:t>, 2012]</a:t>
            </a:r>
          </a:p>
        </p:txBody>
      </p:sp>
    </p:spTree>
    <p:extLst>
      <p:ext uri="{BB962C8B-B14F-4D97-AF65-F5344CB8AC3E}">
        <p14:creationId xmlns:p14="http://schemas.microsoft.com/office/powerpoint/2010/main" val="3791902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BD1A0A-8EA1-1242-ACA3-36B7E0AD6A8F}"/>
              </a:ext>
            </a:extLst>
          </p:cNvPr>
          <p:cNvSpPr>
            <a:spLocks noGrp="1"/>
          </p:cNvSpPr>
          <p:nvPr>
            <p:ph idx="1"/>
          </p:nvPr>
        </p:nvSpPr>
        <p:spPr/>
        <p:txBody>
          <a:bodyPr/>
          <a:lstStyle/>
          <a:p>
            <a:endParaRPr lang="en-US" dirty="0"/>
          </a:p>
          <a:p>
            <a:r>
              <a:rPr lang="en-US" dirty="0"/>
              <a:t>The principles of UD can be applied to</a:t>
            </a:r>
          </a:p>
          <a:p>
            <a:pPr lvl="1"/>
            <a:r>
              <a:rPr lang="en-US" dirty="0"/>
              <a:t>built environment</a:t>
            </a:r>
          </a:p>
          <a:p>
            <a:pPr lvl="1"/>
            <a:r>
              <a:rPr lang="en-US" dirty="0"/>
              <a:t>products and services</a:t>
            </a:r>
          </a:p>
          <a:p>
            <a:pPr lvl="1"/>
            <a:r>
              <a:rPr lang="en-US" dirty="0"/>
              <a:t>technology/ICT</a:t>
            </a:r>
          </a:p>
          <a:p>
            <a:r>
              <a:rPr lang="en-US" dirty="0"/>
              <a:t>We will first discuss each UD principles as it applies to the built environment</a:t>
            </a:r>
          </a:p>
        </p:txBody>
      </p:sp>
      <p:sp>
        <p:nvSpPr>
          <p:cNvPr id="3" name="Slide Number Placeholder 2">
            <a:extLst>
              <a:ext uri="{FF2B5EF4-FFF2-40B4-BE49-F238E27FC236}">
                <a16:creationId xmlns:a16="http://schemas.microsoft.com/office/drawing/2014/main" id="{B3584DF6-9383-0148-A75D-C81C6664EC93}"/>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39</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C0E54439-EEB5-9646-A347-0ED5F997FAEE}"/>
              </a:ext>
            </a:extLst>
          </p:cNvPr>
          <p:cNvSpPr>
            <a:spLocks noGrp="1"/>
          </p:cNvSpPr>
          <p:nvPr>
            <p:ph type="title"/>
          </p:nvPr>
        </p:nvSpPr>
        <p:spPr/>
        <p:txBody>
          <a:bodyPr/>
          <a:lstStyle/>
          <a:p>
            <a:r>
              <a:rPr lang="en-US" dirty="0"/>
              <a:t>UD: Built Environment vs IT</a:t>
            </a:r>
          </a:p>
        </p:txBody>
      </p:sp>
    </p:spTree>
    <p:extLst>
      <p:ext uri="{BB962C8B-B14F-4D97-AF65-F5344CB8AC3E}">
        <p14:creationId xmlns:p14="http://schemas.microsoft.com/office/powerpoint/2010/main" val="125721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847C-53A5-214F-B2A9-D023B004C1AC}"/>
              </a:ext>
            </a:extLst>
          </p:cNvPr>
          <p:cNvSpPr>
            <a:spLocks noGrp="1"/>
          </p:cNvSpPr>
          <p:nvPr>
            <p:ph idx="1"/>
          </p:nvPr>
        </p:nvSpPr>
        <p:spPr/>
        <p:txBody>
          <a:bodyPr/>
          <a:lstStyle/>
          <a:p>
            <a:pPr marL="241200" indent="-241200">
              <a:spcBef>
                <a:spcPts val="0"/>
              </a:spcBef>
              <a:spcAft>
                <a:spcPts val="1200"/>
              </a:spcAft>
              <a:buNone/>
            </a:pPr>
            <a:r>
              <a:rPr lang="en-US" dirty="0"/>
              <a:t>Break down this resource pack into smaller pieces</a:t>
            </a:r>
          </a:p>
          <a:p>
            <a:pPr marL="241200" indent="-241200">
              <a:spcBef>
                <a:spcPts val="0"/>
              </a:spcBef>
              <a:spcAft>
                <a:spcPts val="1200"/>
              </a:spcAft>
              <a:buNone/>
            </a:pPr>
            <a:endParaRPr lang="en-US" dirty="0">
              <a:solidFill>
                <a:schemeClr val="accent2">
                  <a:lumMod val="75000"/>
                  <a:lumOff val="25000"/>
                </a:schemeClr>
              </a:solidFill>
            </a:endParaRPr>
          </a:p>
          <a:p>
            <a:pPr marL="0" indent="0">
              <a:buNone/>
            </a:pPr>
            <a:r>
              <a:rPr lang="en-US" dirty="0">
                <a:solidFill>
                  <a:schemeClr val="accent2">
                    <a:lumMod val="75000"/>
                    <a:lumOff val="25000"/>
                  </a:schemeClr>
                </a:solidFill>
              </a:rPr>
              <a:t>1. </a:t>
            </a:r>
            <a:r>
              <a:rPr lang="en-CA" dirty="0"/>
              <a:t>What is a “curb-cut effect”?</a:t>
            </a:r>
          </a:p>
          <a:p>
            <a:pPr marL="0" indent="0">
              <a:buNone/>
            </a:pPr>
            <a:r>
              <a:rPr lang="en-CA" dirty="0">
                <a:solidFill>
                  <a:srgbClr val="C00000"/>
                </a:solidFill>
              </a:rPr>
              <a:t>2.</a:t>
            </a:r>
            <a:r>
              <a:rPr lang="en-CA" dirty="0"/>
              <a:t> What is meant by ‘accessible’ and ‘accessibility’?</a:t>
            </a:r>
            <a:br>
              <a:rPr lang="en-CA" dirty="0"/>
            </a:br>
            <a:endParaRPr lang="en-US" dirty="0"/>
          </a:p>
          <a:p>
            <a:pPr marL="241200" indent="-241200">
              <a:spcBef>
                <a:spcPts val="0"/>
              </a:spcBef>
              <a:spcAft>
                <a:spcPts val="1200"/>
              </a:spcAft>
              <a:buNone/>
            </a:pPr>
            <a:r>
              <a:rPr lang="en-US" dirty="0">
                <a:solidFill>
                  <a:schemeClr val="accent2">
                    <a:lumMod val="75000"/>
                    <a:lumOff val="25000"/>
                  </a:schemeClr>
                </a:solidFill>
              </a:rPr>
              <a:t>3. </a:t>
            </a:r>
            <a:r>
              <a:rPr lang="en-CA" dirty="0"/>
              <a:t>How does accessibility relate to </a:t>
            </a:r>
            <a:r>
              <a:rPr lang="en-CA"/>
              <a:t>disability?</a:t>
            </a:r>
            <a:br>
              <a:rPr lang="en-CA"/>
            </a:br>
            <a:endParaRPr lang="en-CA" dirty="0"/>
          </a:p>
          <a:p>
            <a:pPr marL="241200" indent="-241200">
              <a:spcBef>
                <a:spcPts val="0"/>
              </a:spcBef>
              <a:spcAft>
                <a:spcPts val="1200"/>
              </a:spcAft>
              <a:buNone/>
            </a:pPr>
            <a:r>
              <a:rPr lang="en-US" dirty="0">
                <a:solidFill>
                  <a:schemeClr val="accent2">
                    <a:lumMod val="75000"/>
                    <a:lumOff val="25000"/>
                  </a:schemeClr>
                </a:solidFill>
              </a:rPr>
              <a:t>4. </a:t>
            </a:r>
            <a:r>
              <a:rPr lang="en-CA" dirty="0"/>
              <a:t>What is Universal Design and what are its principles?</a:t>
            </a:r>
          </a:p>
          <a:p>
            <a:pPr marL="241200" indent="-241200">
              <a:spcBef>
                <a:spcPts val="0"/>
              </a:spcBef>
              <a:spcAft>
                <a:spcPts val="1200"/>
              </a:spcAft>
              <a:buNone/>
            </a:pPr>
            <a:endParaRPr lang="en-CA" dirty="0"/>
          </a:p>
          <a:p>
            <a:pPr marL="241200" indent="-241200">
              <a:spcBef>
                <a:spcPts val="0"/>
              </a:spcBef>
              <a:spcAft>
                <a:spcPts val="1200"/>
              </a:spcAft>
              <a:buNone/>
            </a:pPr>
            <a:endParaRPr lang="en-CA" dirty="0"/>
          </a:p>
          <a:p>
            <a:pPr marL="241200" indent="-241200">
              <a:spcBef>
                <a:spcPts val="0"/>
              </a:spcBef>
              <a:spcAft>
                <a:spcPts val="1200"/>
              </a:spcAft>
              <a:buNone/>
            </a:pPr>
            <a:endParaRPr lang="en-US" dirty="0"/>
          </a:p>
          <a:p>
            <a:pPr marL="241200" indent="-241200">
              <a:spcBef>
                <a:spcPts val="0"/>
              </a:spcBef>
              <a:spcAft>
                <a:spcPts val="1200"/>
              </a:spcAft>
              <a:buNone/>
            </a:pPr>
            <a:endParaRPr lang="en-US" dirty="0"/>
          </a:p>
          <a:p>
            <a:pPr marL="241200" indent="-241200">
              <a:spcBef>
                <a:spcPts val="0"/>
              </a:spcBef>
              <a:spcAft>
                <a:spcPts val="1200"/>
              </a:spcAft>
              <a:buNone/>
            </a:pPr>
            <a:endParaRPr lang="en-CA" dirty="0"/>
          </a:p>
        </p:txBody>
      </p:sp>
      <p:sp>
        <p:nvSpPr>
          <p:cNvPr id="3" name="Slide Number Placeholder 2">
            <a:extLst>
              <a:ext uri="{FF2B5EF4-FFF2-40B4-BE49-F238E27FC236}">
                <a16:creationId xmlns:a16="http://schemas.microsoft.com/office/drawing/2014/main" id="{7E1C79C3-720E-2E44-A27F-368F247E085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BC6BCD9F-A3E4-9949-86EC-53D2D88D97F3}"/>
              </a:ext>
            </a:extLst>
          </p:cNvPr>
          <p:cNvSpPr>
            <a:spLocks noGrp="1"/>
          </p:cNvSpPr>
          <p:nvPr>
            <p:ph type="title"/>
          </p:nvPr>
        </p:nvSpPr>
        <p:spPr/>
        <p:txBody>
          <a:bodyPr/>
          <a:lstStyle/>
          <a:p>
            <a:r>
              <a:rPr lang="en-US" dirty="0"/>
              <a:t> Inquiry</a:t>
            </a:r>
          </a:p>
        </p:txBody>
      </p:sp>
    </p:spTree>
    <p:extLst>
      <p:ext uri="{BB962C8B-B14F-4D97-AF65-F5344CB8AC3E}">
        <p14:creationId xmlns:p14="http://schemas.microsoft.com/office/powerpoint/2010/main" val="2971477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Source for following images and test</a:t>
            </a:r>
          </a:p>
          <a:p>
            <a:pPr lvl="1"/>
            <a:r>
              <a:rPr lang="en-US" dirty="0"/>
              <a:t>NC State University 7 Principles of Design Poster</a:t>
            </a:r>
          </a:p>
          <a:p>
            <a:pPr lvl="1"/>
            <a:r>
              <a:rPr lang="en-US" dirty="0">
                <a:hlinkClick r:id="rId2"/>
              </a:rPr>
              <a:t>http://universaldesign.ie/What-is-Universal-Design/The-7-Principles/</a:t>
            </a:r>
            <a:endParaRPr lang="en-US" dirty="0"/>
          </a:p>
          <a:p>
            <a:pPr lvl="1"/>
            <a:r>
              <a:rPr lang="en-CA" dirty="0"/>
              <a:t>Zheng (2020), Learn to Create Accessible Websites with the Principles of Universal Design, Interaction Design Foundation</a:t>
            </a:r>
          </a:p>
          <a:p>
            <a:pPr lvl="2"/>
            <a:r>
              <a:rPr lang="en-CA" dirty="0">
                <a:hlinkClick r:id="rId3"/>
              </a:rPr>
              <a:t>https://www.interaction-design.org/literature/article/learn-to-create-accessible-websites-with-the-principles-of-universal-design</a:t>
            </a:r>
            <a:endParaRPr lang="en-CA" dirty="0"/>
          </a:p>
          <a:p>
            <a:pPr lvl="1"/>
            <a:endParaRPr lang="en-US" dirty="0"/>
          </a:p>
          <a:p>
            <a:r>
              <a:rPr lang="en-US" sz="1600" dirty="0"/>
              <a:t>[1] </a:t>
            </a:r>
            <a:r>
              <a:rPr lang="en-US" sz="1600" dirty="0">
                <a:hlinkClick r:id="rId4"/>
              </a:rPr>
              <a:t>http://www.ncsu.edu/ncsu/design/cud/about_us/usronmace.htm</a:t>
            </a:r>
            <a:endParaRPr lang="en-US" sz="1600" dirty="0"/>
          </a:p>
          <a:p>
            <a:pPr marL="0" lvl="1"/>
            <a:r>
              <a:rPr lang="en-US" sz="1600" dirty="0"/>
              <a:t>[2] </a:t>
            </a:r>
            <a:r>
              <a:rPr lang="en-US" sz="1600" dirty="0">
                <a:hlinkClick r:id="rId2"/>
              </a:rPr>
              <a:t>http://universaldesign.ie/What-is-Universal-Design/The-7-Principles/</a:t>
            </a:r>
            <a:endParaRPr lang="en-US" sz="1600" dirty="0"/>
          </a:p>
          <a:p>
            <a:pPr marL="0" lvl="1"/>
            <a:endParaRPr lang="en-US" sz="1600" dirty="0"/>
          </a:p>
          <a:p>
            <a:endParaRPr lang="en-US" dirty="0"/>
          </a:p>
        </p:txBody>
      </p:sp>
      <p:sp>
        <p:nvSpPr>
          <p:cNvPr id="2" name="Title 1"/>
          <p:cNvSpPr>
            <a:spLocks noGrp="1"/>
          </p:cNvSpPr>
          <p:nvPr>
            <p:ph type="title"/>
          </p:nvPr>
        </p:nvSpPr>
        <p:spPr/>
        <p:txBody>
          <a:bodyPr/>
          <a:lstStyle/>
          <a:p>
            <a:r>
              <a:rPr lang="en-US" dirty="0">
                <a:solidFill>
                  <a:srgbClr val="990000"/>
                </a:solidFill>
                <a:latin typeface="Helvetica"/>
                <a:cs typeface="Helvetica"/>
              </a:rPr>
              <a:t>Universal Design (UD) Principles</a:t>
            </a:r>
            <a:endParaRPr lang="en-US" dirty="0"/>
          </a:p>
        </p:txBody>
      </p:sp>
    </p:spTree>
    <p:extLst>
      <p:ext uri="{BB962C8B-B14F-4D97-AF65-F5344CB8AC3E}">
        <p14:creationId xmlns:p14="http://schemas.microsoft.com/office/powerpoint/2010/main" val="3715613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8F052-B006-3F47-B050-E55ADED3EA40}"/>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8" name="Picture 7"/>
          <p:cNvPicPr>
            <a:picLocks noChangeAspect="1"/>
          </p:cNvPicPr>
          <p:nvPr/>
        </p:nvPicPr>
        <p:blipFill>
          <a:blip r:embed="rId2"/>
          <a:stretch>
            <a:fillRect/>
          </a:stretch>
        </p:blipFill>
        <p:spPr>
          <a:xfrm>
            <a:off x="676928" y="2048911"/>
            <a:ext cx="8159218" cy="4072752"/>
          </a:xfrm>
          <a:prstGeom prst="rect">
            <a:avLst/>
          </a:prstGeom>
        </p:spPr>
      </p:pic>
    </p:spTree>
    <p:extLst>
      <p:ext uri="{BB962C8B-B14F-4D97-AF65-F5344CB8AC3E}">
        <p14:creationId xmlns:p14="http://schemas.microsoft.com/office/powerpoint/2010/main" val="1910254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8232D5-FB4D-3941-9D67-DBBE5E53C3EA}"/>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6" name="Picture 5"/>
          <p:cNvPicPr>
            <a:picLocks noChangeAspect="1"/>
          </p:cNvPicPr>
          <p:nvPr/>
        </p:nvPicPr>
        <p:blipFill>
          <a:blip r:embed="rId2"/>
          <a:stretch>
            <a:fillRect/>
          </a:stretch>
        </p:blipFill>
        <p:spPr>
          <a:xfrm>
            <a:off x="747009" y="1061357"/>
            <a:ext cx="5931107" cy="5579757"/>
          </a:xfrm>
          <a:prstGeom prst="rect">
            <a:avLst/>
          </a:prstGeom>
        </p:spPr>
      </p:pic>
    </p:spTree>
    <p:extLst>
      <p:ext uri="{BB962C8B-B14F-4D97-AF65-F5344CB8AC3E}">
        <p14:creationId xmlns:p14="http://schemas.microsoft.com/office/powerpoint/2010/main" val="1990206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7BBCF8-F35C-E849-8F9C-D9120FB01296}"/>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89D7F3C6-5797-3C43-9264-9B75C3FE3E1B}"/>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43</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BDAEA490-9396-0D4E-80EC-3307C7D11868}"/>
              </a:ext>
            </a:extLst>
          </p:cNvPr>
          <p:cNvSpPr>
            <a:spLocks noGrp="1"/>
          </p:cNvSpPr>
          <p:nvPr>
            <p:ph type="title"/>
          </p:nvPr>
        </p:nvSpPr>
        <p:spPr/>
        <p:txBody>
          <a:bodyPr/>
          <a:lstStyle/>
          <a:p>
            <a:endParaRPr lang="en-US"/>
          </a:p>
        </p:txBody>
      </p:sp>
      <p:pic>
        <p:nvPicPr>
          <p:cNvPr id="1026" name="Picture 2" descr="Universal Design - IDEA Center">
            <a:extLst>
              <a:ext uri="{FF2B5EF4-FFF2-40B4-BE49-F238E27FC236}">
                <a16:creationId xmlns:a16="http://schemas.microsoft.com/office/drawing/2014/main" id="{ACEA7F9A-280D-6C40-A0B5-A2A971C8A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89000"/>
            <a:ext cx="762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091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E3470F-51F4-EB4A-BE9D-463D16EBEE08}"/>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6" name="Picture 5"/>
          <p:cNvPicPr>
            <a:picLocks noChangeAspect="1"/>
          </p:cNvPicPr>
          <p:nvPr/>
        </p:nvPicPr>
        <p:blipFill>
          <a:blip r:embed="rId2"/>
          <a:stretch>
            <a:fillRect/>
          </a:stretch>
        </p:blipFill>
        <p:spPr>
          <a:xfrm>
            <a:off x="674378" y="2048911"/>
            <a:ext cx="7795244" cy="3141960"/>
          </a:xfrm>
          <a:prstGeom prst="rect">
            <a:avLst/>
          </a:prstGeom>
        </p:spPr>
      </p:pic>
    </p:spTree>
    <p:extLst>
      <p:ext uri="{BB962C8B-B14F-4D97-AF65-F5344CB8AC3E}">
        <p14:creationId xmlns:p14="http://schemas.microsoft.com/office/powerpoint/2010/main" val="2846231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4821F5-461C-754D-B9AB-12C6C0E3FE69}"/>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5" name="Picture 4"/>
          <p:cNvPicPr>
            <a:picLocks noChangeAspect="1"/>
          </p:cNvPicPr>
          <p:nvPr/>
        </p:nvPicPr>
        <p:blipFill>
          <a:blip r:embed="rId2"/>
          <a:stretch>
            <a:fillRect/>
          </a:stretch>
        </p:blipFill>
        <p:spPr>
          <a:xfrm>
            <a:off x="685553" y="1135915"/>
            <a:ext cx="5009281" cy="5569700"/>
          </a:xfrm>
          <a:prstGeom prst="rect">
            <a:avLst/>
          </a:prstGeom>
        </p:spPr>
      </p:pic>
    </p:spTree>
    <p:extLst>
      <p:ext uri="{BB962C8B-B14F-4D97-AF65-F5344CB8AC3E}">
        <p14:creationId xmlns:p14="http://schemas.microsoft.com/office/powerpoint/2010/main" val="1921234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A59F9-811B-4548-A240-546C69AD74A3}"/>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E13599E6-9026-AF43-A409-272740308D62}"/>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46</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5E311E63-716A-EC4A-AD1A-BDDC5346527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CC7F1FE-9E16-CA47-B1D6-815453176B76}"/>
              </a:ext>
            </a:extLst>
          </p:cNvPr>
          <p:cNvPicPr>
            <a:picLocks noChangeAspect="1"/>
          </p:cNvPicPr>
          <p:nvPr/>
        </p:nvPicPr>
        <p:blipFill>
          <a:blip r:embed="rId2"/>
          <a:stretch>
            <a:fillRect/>
          </a:stretch>
        </p:blipFill>
        <p:spPr>
          <a:xfrm>
            <a:off x="1522966" y="2048911"/>
            <a:ext cx="6098068" cy="4103221"/>
          </a:xfrm>
          <a:prstGeom prst="rect">
            <a:avLst/>
          </a:prstGeom>
        </p:spPr>
      </p:pic>
    </p:spTree>
    <p:extLst>
      <p:ext uri="{BB962C8B-B14F-4D97-AF65-F5344CB8AC3E}">
        <p14:creationId xmlns:p14="http://schemas.microsoft.com/office/powerpoint/2010/main" val="3291365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57A2AF-DE53-764F-B893-90E9600C7715}"/>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6EDEEF05-9631-C446-B8FE-4B928D6E4EE1}"/>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47</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E551044B-31B2-A745-8683-B868D9FAA40F}"/>
              </a:ext>
            </a:extLst>
          </p:cNvPr>
          <p:cNvSpPr>
            <a:spLocks noGrp="1"/>
          </p:cNvSpPr>
          <p:nvPr>
            <p:ph type="title"/>
          </p:nvPr>
        </p:nvSpPr>
        <p:spPr/>
        <p:txBody>
          <a:bodyPr/>
          <a:lstStyle/>
          <a:p>
            <a:endParaRPr lang="en-US"/>
          </a:p>
        </p:txBody>
      </p:sp>
      <p:pic>
        <p:nvPicPr>
          <p:cNvPr id="2052" name="Picture 4" descr="Five handle hacks for hands-free door opening">
            <a:extLst>
              <a:ext uri="{FF2B5EF4-FFF2-40B4-BE49-F238E27FC236}">
                <a16:creationId xmlns:a16="http://schemas.microsoft.com/office/drawing/2014/main" id="{C6A1DA85-70B4-FC41-B54B-B62300A74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271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B27C4E-93F7-F746-9FFE-213B332AB282}"/>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F7EBFCCF-E60E-8146-B8FA-6A6CF1C68EF6}"/>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48</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099F0F7C-59CA-5542-8178-E78ED46ED4E6}"/>
              </a:ext>
            </a:extLst>
          </p:cNvPr>
          <p:cNvSpPr>
            <a:spLocks noGrp="1"/>
          </p:cNvSpPr>
          <p:nvPr>
            <p:ph type="title"/>
          </p:nvPr>
        </p:nvSpPr>
        <p:spPr/>
        <p:txBody>
          <a:bodyPr/>
          <a:lstStyle/>
          <a:p>
            <a:endParaRPr lang="en-US"/>
          </a:p>
        </p:txBody>
      </p:sp>
      <p:pic>
        <p:nvPicPr>
          <p:cNvPr id="3074" name="Picture 2" descr="The 7 Principles of Universal Design were developed in 1997 by a working  group of architects, product designers, engineers and e">
            <a:extLst>
              <a:ext uri="{FF2B5EF4-FFF2-40B4-BE49-F238E27FC236}">
                <a16:creationId xmlns:a16="http://schemas.microsoft.com/office/drawing/2014/main" id="{A0E8E548-D23A-1949-82E6-160B1722A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851" y="2048911"/>
            <a:ext cx="5397946" cy="363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015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8C1C-06E5-7E4F-848C-7986B472195F}"/>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D0CB656-B4B3-C448-B2EE-22CD3719F4D8}"/>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49</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E4AB5107-3BA8-A043-BDB5-1E73BE4625C3}"/>
              </a:ext>
            </a:extLst>
          </p:cNvPr>
          <p:cNvSpPr>
            <a:spLocks noGrp="1"/>
          </p:cNvSpPr>
          <p:nvPr>
            <p:ph type="title"/>
          </p:nvPr>
        </p:nvSpPr>
        <p:spPr/>
        <p:txBody>
          <a:bodyPr/>
          <a:lstStyle/>
          <a:p>
            <a:endParaRPr lang="en-US"/>
          </a:p>
        </p:txBody>
      </p:sp>
      <p:pic>
        <p:nvPicPr>
          <p:cNvPr id="12290" name="Picture 2" descr="Wheelchair Accessible Picnic Table - pressure treated construction">
            <a:extLst>
              <a:ext uri="{FF2B5EF4-FFF2-40B4-BE49-F238E27FC236}">
                <a16:creationId xmlns:a16="http://schemas.microsoft.com/office/drawing/2014/main" id="{F724E0E8-C680-6943-83C3-E617FD0AB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422" y="2143682"/>
            <a:ext cx="5679155" cy="42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311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847C-53A5-214F-B2A9-D023B004C1AC}"/>
              </a:ext>
            </a:extLst>
          </p:cNvPr>
          <p:cNvSpPr>
            <a:spLocks noGrp="1"/>
          </p:cNvSpPr>
          <p:nvPr>
            <p:ph idx="1"/>
          </p:nvPr>
        </p:nvSpPr>
        <p:spPr/>
        <p:txBody>
          <a:bodyPr/>
          <a:lstStyle/>
          <a:p>
            <a:endParaRPr lang="en-US" dirty="0"/>
          </a:p>
          <a:p>
            <a:pPr marL="0" indent="0">
              <a:buNone/>
            </a:pPr>
            <a:endParaRPr lang="en-US" dirty="0">
              <a:solidFill>
                <a:schemeClr val="accent2">
                  <a:lumMod val="75000"/>
                  <a:lumOff val="25000"/>
                </a:schemeClr>
              </a:solidFill>
            </a:endParaRPr>
          </a:p>
          <a:p>
            <a:pPr marL="0" indent="0">
              <a:buNone/>
            </a:pPr>
            <a:r>
              <a:rPr lang="en-US" dirty="0">
                <a:solidFill>
                  <a:schemeClr val="accent2">
                    <a:lumMod val="75000"/>
                    <a:lumOff val="25000"/>
                  </a:schemeClr>
                </a:solidFill>
              </a:rPr>
              <a:t>1. </a:t>
            </a:r>
            <a:r>
              <a:rPr lang="en-CA" dirty="0"/>
              <a:t>What is a “curb-cut effect”?</a:t>
            </a:r>
          </a:p>
          <a:p>
            <a:pPr marL="0" indent="0">
              <a:buNone/>
            </a:pPr>
            <a:endParaRPr lang="en-CA" dirty="0"/>
          </a:p>
          <a:p>
            <a:endParaRPr lang="en-US" dirty="0"/>
          </a:p>
          <a:p>
            <a:endParaRPr lang="en-US" dirty="0"/>
          </a:p>
        </p:txBody>
      </p:sp>
      <p:sp>
        <p:nvSpPr>
          <p:cNvPr id="3" name="Slide Number Placeholder 2">
            <a:extLst>
              <a:ext uri="{FF2B5EF4-FFF2-40B4-BE49-F238E27FC236}">
                <a16:creationId xmlns:a16="http://schemas.microsoft.com/office/drawing/2014/main" id="{7E1C79C3-720E-2E44-A27F-368F247E085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5</a:t>
            </a:fld>
            <a:endParaRPr lang="en-US">
              <a:solidFill>
                <a:srgbClr val="AAAAAA"/>
              </a:solidFill>
              <a:ea typeface="Calibri"/>
              <a:sym typeface="Calibri"/>
            </a:endParaRPr>
          </a:p>
        </p:txBody>
      </p:sp>
      <p:sp>
        <p:nvSpPr>
          <p:cNvPr id="4" name="Title 3">
            <a:extLst>
              <a:ext uri="{FF2B5EF4-FFF2-40B4-BE49-F238E27FC236}">
                <a16:creationId xmlns:a16="http://schemas.microsoft.com/office/drawing/2014/main" id="{BC6BCD9F-A3E4-9949-86EC-53D2D88D97F3}"/>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44363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08E055-B247-974C-BF0D-90C4909B4095}"/>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6" name="Picture 5"/>
          <p:cNvPicPr>
            <a:picLocks noChangeAspect="1"/>
          </p:cNvPicPr>
          <p:nvPr/>
        </p:nvPicPr>
        <p:blipFill>
          <a:blip r:embed="rId2"/>
          <a:stretch>
            <a:fillRect/>
          </a:stretch>
        </p:blipFill>
        <p:spPr>
          <a:xfrm>
            <a:off x="694863" y="1895522"/>
            <a:ext cx="7754274" cy="4239178"/>
          </a:xfrm>
          <a:prstGeom prst="rect">
            <a:avLst/>
          </a:prstGeom>
        </p:spPr>
      </p:pic>
    </p:spTree>
    <p:extLst>
      <p:ext uri="{BB962C8B-B14F-4D97-AF65-F5344CB8AC3E}">
        <p14:creationId xmlns:p14="http://schemas.microsoft.com/office/powerpoint/2010/main" val="444764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41A49-12A7-634C-80D3-B52F29045848}"/>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5" name="Picture 4"/>
          <p:cNvPicPr>
            <a:picLocks noChangeAspect="1"/>
          </p:cNvPicPr>
          <p:nvPr/>
        </p:nvPicPr>
        <p:blipFill>
          <a:blip r:embed="rId2"/>
          <a:stretch>
            <a:fillRect/>
          </a:stretch>
        </p:blipFill>
        <p:spPr>
          <a:xfrm>
            <a:off x="342777" y="2048911"/>
            <a:ext cx="8458446" cy="3851000"/>
          </a:xfrm>
          <a:prstGeom prst="rect">
            <a:avLst/>
          </a:prstGeom>
        </p:spPr>
      </p:pic>
    </p:spTree>
    <p:extLst>
      <p:ext uri="{BB962C8B-B14F-4D97-AF65-F5344CB8AC3E}">
        <p14:creationId xmlns:p14="http://schemas.microsoft.com/office/powerpoint/2010/main" val="3439719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F7E456-CBF6-6F4D-B026-3C13EAA50536}"/>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DD152ED6-232C-9243-9629-68238EB0FC5C}"/>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52</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DDE0C3BA-D845-BC47-A18A-2E7ED06C2A5E}"/>
              </a:ext>
            </a:extLst>
          </p:cNvPr>
          <p:cNvSpPr>
            <a:spLocks noGrp="1"/>
          </p:cNvSpPr>
          <p:nvPr>
            <p:ph type="title"/>
          </p:nvPr>
        </p:nvSpPr>
        <p:spPr/>
        <p:txBody>
          <a:bodyPr/>
          <a:lstStyle/>
          <a:p>
            <a:endParaRPr lang="en-US"/>
          </a:p>
        </p:txBody>
      </p:sp>
      <p:pic>
        <p:nvPicPr>
          <p:cNvPr id="4098" name="Picture 2" descr="Principle 3: Simple and Intuitive Use - UD Africa">
            <a:extLst>
              <a:ext uri="{FF2B5EF4-FFF2-40B4-BE49-F238E27FC236}">
                <a16:creationId xmlns:a16="http://schemas.microsoft.com/office/drawing/2014/main" id="{4B273E7F-41D4-D148-80EC-375DEB9A3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393" y="2048911"/>
            <a:ext cx="6101214" cy="443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615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C1EC4E-9BEC-2F47-BF1C-8E713D976081}"/>
              </a:ext>
            </a:extLst>
          </p:cNvPr>
          <p:cNvSpPr>
            <a:spLocks noGrp="1"/>
          </p:cNvSpPr>
          <p:nvPr>
            <p:ph idx="1"/>
          </p:nvPr>
        </p:nvSpPr>
        <p:spPr/>
        <p:txBody>
          <a:bodyPr/>
          <a:lstStyle/>
          <a:p>
            <a:endParaRPr lang="en-US"/>
          </a:p>
        </p:txBody>
      </p:sp>
      <p:sp>
        <p:nvSpPr>
          <p:cNvPr id="2" name="Title 1"/>
          <p:cNvSpPr>
            <a:spLocks noGrp="1"/>
          </p:cNvSpPr>
          <p:nvPr>
            <p:ph type="title"/>
          </p:nvPr>
        </p:nvSpPr>
        <p:spPr>
          <a:xfrm>
            <a:off x="1160200" y="585939"/>
            <a:ext cx="6823602" cy="807571"/>
          </a:xfrm>
        </p:spPr>
        <p:txBody>
          <a:bodyPr/>
          <a:lstStyle/>
          <a:p>
            <a:r>
              <a:rPr lang="en-US" dirty="0"/>
              <a:t>Principles of UD</a:t>
            </a:r>
          </a:p>
        </p:txBody>
      </p:sp>
      <p:pic>
        <p:nvPicPr>
          <p:cNvPr id="5" name="Picture 4"/>
          <p:cNvPicPr>
            <a:picLocks noChangeAspect="1"/>
          </p:cNvPicPr>
          <p:nvPr/>
        </p:nvPicPr>
        <p:blipFill>
          <a:blip r:embed="rId2"/>
          <a:stretch>
            <a:fillRect/>
          </a:stretch>
        </p:blipFill>
        <p:spPr>
          <a:xfrm>
            <a:off x="727595" y="1545680"/>
            <a:ext cx="8056793" cy="5312320"/>
          </a:xfrm>
          <a:prstGeom prst="rect">
            <a:avLst/>
          </a:prstGeom>
        </p:spPr>
      </p:pic>
    </p:spTree>
    <p:extLst>
      <p:ext uri="{BB962C8B-B14F-4D97-AF65-F5344CB8AC3E}">
        <p14:creationId xmlns:p14="http://schemas.microsoft.com/office/powerpoint/2010/main" val="434855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44BEE1-62B0-8544-B65F-36483F8101EB}"/>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3" name="Picture 2"/>
          <p:cNvPicPr>
            <a:picLocks noChangeAspect="1"/>
          </p:cNvPicPr>
          <p:nvPr/>
        </p:nvPicPr>
        <p:blipFill>
          <a:blip r:embed="rId2"/>
          <a:stretch>
            <a:fillRect/>
          </a:stretch>
        </p:blipFill>
        <p:spPr>
          <a:xfrm>
            <a:off x="470475" y="1802849"/>
            <a:ext cx="8530130" cy="3453587"/>
          </a:xfrm>
          <a:prstGeom prst="rect">
            <a:avLst/>
          </a:prstGeom>
        </p:spPr>
      </p:pic>
    </p:spTree>
    <p:extLst>
      <p:ext uri="{BB962C8B-B14F-4D97-AF65-F5344CB8AC3E}">
        <p14:creationId xmlns:p14="http://schemas.microsoft.com/office/powerpoint/2010/main" val="1258102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BD07F5-36D2-5E48-8A73-59F556B193AB}"/>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910BB760-B287-1048-ABBB-B2FEED4328A6}"/>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55</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33F80804-7D1D-064C-9D35-F240C223404E}"/>
              </a:ext>
            </a:extLst>
          </p:cNvPr>
          <p:cNvSpPr>
            <a:spLocks noGrp="1"/>
          </p:cNvSpPr>
          <p:nvPr>
            <p:ph type="title"/>
          </p:nvPr>
        </p:nvSpPr>
        <p:spPr/>
        <p:txBody>
          <a:bodyPr/>
          <a:lstStyle/>
          <a:p>
            <a:endParaRPr lang="en-US"/>
          </a:p>
        </p:txBody>
      </p:sp>
      <p:pic>
        <p:nvPicPr>
          <p:cNvPr id="5122" name="Picture 2" descr="Union Subway Station: Second Platform and Concourse Improvements |  UrbanToronto">
            <a:extLst>
              <a:ext uri="{FF2B5EF4-FFF2-40B4-BE49-F238E27FC236}">
                <a16:creationId xmlns:a16="http://schemas.microsoft.com/office/drawing/2014/main" id="{FE117AC9-6C1A-3A45-9C70-114A13856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937" y="1384300"/>
            <a:ext cx="6842125" cy="547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820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BF5B0B-FB48-0E4D-B4FB-DEDF64B30CA2}"/>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0B9AC4F5-D9DD-8D49-B540-1A5945111BC8}"/>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56</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F0005CA7-14EB-E748-A2DB-B1950DBCE000}"/>
              </a:ext>
            </a:extLst>
          </p:cNvPr>
          <p:cNvSpPr>
            <a:spLocks noGrp="1"/>
          </p:cNvSpPr>
          <p:nvPr>
            <p:ph type="title"/>
          </p:nvPr>
        </p:nvSpPr>
        <p:spPr/>
        <p:txBody>
          <a:bodyPr/>
          <a:lstStyle/>
          <a:p>
            <a:endParaRPr lang="en-US"/>
          </a:p>
        </p:txBody>
      </p:sp>
      <p:pic>
        <p:nvPicPr>
          <p:cNvPr id="6146" name="Picture 2" descr="This is one of five images on this slide which illustrate the wayfinding system in the Charles de Gaulle Airport in Paris, France. It is intrinsically functional and multi-sensory but also compellingly attractive in design and stunningly executed. Upon entering the terminal, the yellow raised floor markings can be followed visually, by foot or wheelchair, and make a sound when tapped. The terminal is introduced with a simplified, tactile floor plan, on an information table angled to permit wheelchair access. Raynes Rail is also installed, a braille and audio handrail system that makes public buildings, parks, transportation facilities and museums accessible to everyone. It contains multilingual audio units which are activated by photo sensors that do not require any physical strength or motor control. The Braille and audio messages provide directions, describe open areas, traffic patterns, and warn of ramps, stairs and turns. In museums, the audio provides cultural information. Even though they're attention grabbing in bright yellow, the handrails have no handicapped stigma. All travellers benefit from this quality of attention to the critical role of orientation in public transit hubs.">
            <a:extLst>
              <a:ext uri="{FF2B5EF4-FFF2-40B4-BE49-F238E27FC236}">
                <a16:creationId xmlns:a16="http://schemas.microsoft.com/office/drawing/2014/main" id="{042BF4A4-11C1-4F41-96C4-2D53F30D5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765" y="2048911"/>
            <a:ext cx="4006470" cy="296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047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E70E10-5E37-8145-95F1-96568EC0794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59BDE152-3CCA-EA49-B059-64E453E4C52A}"/>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57</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C3D53132-4556-6042-BA1E-8F1AD446C6AC}"/>
              </a:ext>
            </a:extLst>
          </p:cNvPr>
          <p:cNvSpPr>
            <a:spLocks noGrp="1"/>
          </p:cNvSpPr>
          <p:nvPr>
            <p:ph type="title"/>
          </p:nvPr>
        </p:nvSpPr>
        <p:spPr/>
        <p:txBody>
          <a:bodyPr/>
          <a:lstStyle/>
          <a:p>
            <a:endParaRPr lang="en-US"/>
          </a:p>
        </p:txBody>
      </p:sp>
      <p:pic>
        <p:nvPicPr>
          <p:cNvPr id="10242" name="Picture 2" descr="Universal Design, Accessibility, and the Typing Experience">
            <a:extLst>
              <a:ext uri="{FF2B5EF4-FFF2-40B4-BE49-F238E27FC236}">
                <a16:creationId xmlns:a16="http://schemas.microsoft.com/office/drawing/2014/main" id="{328B0778-6F9C-8F4E-835C-E8F7116123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92" t="30579" r="7892" b="7610"/>
          <a:stretch/>
        </p:blipFill>
        <p:spPr bwMode="auto">
          <a:xfrm>
            <a:off x="1083286" y="2048911"/>
            <a:ext cx="6823602" cy="376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232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25C39D-25B7-CB4A-A9A0-C0B62E18E260}"/>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5" name="Picture 4"/>
          <p:cNvPicPr>
            <a:picLocks noChangeAspect="1"/>
          </p:cNvPicPr>
          <p:nvPr/>
        </p:nvPicPr>
        <p:blipFill>
          <a:blip r:embed="rId2"/>
          <a:stretch>
            <a:fillRect/>
          </a:stretch>
        </p:blipFill>
        <p:spPr>
          <a:xfrm>
            <a:off x="607916" y="1981787"/>
            <a:ext cx="8159218" cy="4224570"/>
          </a:xfrm>
          <a:prstGeom prst="rect">
            <a:avLst/>
          </a:prstGeom>
        </p:spPr>
      </p:pic>
    </p:spTree>
    <p:extLst>
      <p:ext uri="{BB962C8B-B14F-4D97-AF65-F5344CB8AC3E}">
        <p14:creationId xmlns:p14="http://schemas.microsoft.com/office/powerpoint/2010/main" val="2249463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2C30124-D0E1-1847-8BE0-EE7E174CDD76}"/>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3" name="Picture 2"/>
          <p:cNvPicPr>
            <a:picLocks noChangeAspect="1"/>
          </p:cNvPicPr>
          <p:nvPr/>
        </p:nvPicPr>
        <p:blipFill>
          <a:blip r:embed="rId2"/>
          <a:stretch>
            <a:fillRect/>
          </a:stretch>
        </p:blipFill>
        <p:spPr>
          <a:xfrm>
            <a:off x="4068044" y="1241340"/>
            <a:ext cx="3649915" cy="5133685"/>
          </a:xfrm>
          <a:prstGeom prst="rect">
            <a:avLst/>
          </a:prstGeom>
        </p:spPr>
      </p:pic>
    </p:spTree>
    <p:extLst>
      <p:ext uri="{BB962C8B-B14F-4D97-AF65-F5344CB8AC3E}">
        <p14:creationId xmlns:p14="http://schemas.microsoft.com/office/powerpoint/2010/main" val="401109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D1145F-B6CA-5345-A86D-C5BB7FCAA326}"/>
              </a:ext>
            </a:extLst>
          </p:cNvPr>
          <p:cNvSpPr>
            <a:spLocks noGrp="1"/>
          </p:cNvSpPr>
          <p:nvPr>
            <p:ph idx="1"/>
          </p:nvPr>
        </p:nvSpPr>
        <p:spPr/>
        <p:txBody>
          <a:bodyPr/>
          <a:lstStyle/>
          <a:p>
            <a:pPr marL="0" indent="0">
              <a:buNone/>
            </a:pPr>
            <a:r>
              <a:rPr lang="en-US" dirty="0"/>
              <a:t> </a:t>
            </a:r>
          </a:p>
        </p:txBody>
      </p:sp>
      <p:sp>
        <p:nvSpPr>
          <p:cNvPr id="3" name="Slide Number Placeholder 2">
            <a:extLst>
              <a:ext uri="{FF2B5EF4-FFF2-40B4-BE49-F238E27FC236}">
                <a16:creationId xmlns:a16="http://schemas.microsoft.com/office/drawing/2014/main" id="{4CF8D471-3CC0-0049-B23F-7FFB36F5377F}"/>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6</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7AD73135-6FDA-844A-916F-C28078DEA86D}"/>
              </a:ext>
            </a:extLst>
          </p:cNvPr>
          <p:cNvSpPr>
            <a:spLocks noGrp="1"/>
          </p:cNvSpPr>
          <p:nvPr>
            <p:ph type="title"/>
          </p:nvPr>
        </p:nvSpPr>
        <p:spPr/>
        <p:txBody>
          <a:bodyPr/>
          <a:lstStyle/>
          <a:p>
            <a:r>
              <a:rPr lang="en-US" dirty="0"/>
              <a:t>Examples of Curb Cuts</a:t>
            </a:r>
          </a:p>
        </p:txBody>
      </p:sp>
      <p:pic>
        <p:nvPicPr>
          <p:cNvPr id="1026" name="Picture 2" descr="curb cut - Wiktionary">
            <a:extLst>
              <a:ext uri="{FF2B5EF4-FFF2-40B4-BE49-F238E27FC236}">
                <a16:creationId xmlns:a16="http://schemas.microsoft.com/office/drawing/2014/main" id="{E07E3465-5D9A-4D46-87F3-039E66071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 y="204891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Curb cut effect” - why making things accessible helps everyone? | by  Zigmars Rozentals | Medium">
            <a:extLst>
              <a:ext uri="{FF2B5EF4-FFF2-40B4-BE49-F238E27FC236}">
                <a16:creationId xmlns:a16="http://schemas.microsoft.com/office/drawing/2014/main" id="{D186F86F-505E-BD42-9259-2EF4EB3A4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921" y="2048910"/>
            <a:ext cx="4449579" cy="2971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575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161809-D3E4-2646-BAC2-3F0F0EE14B50}"/>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A20266C-92A6-B745-A09D-3F7EB5197C15}"/>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60</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B79E03D5-3DED-F642-BCC4-A4CA093C01E1}"/>
              </a:ext>
            </a:extLst>
          </p:cNvPr>
          <p:cNvSpPr>
            <a:spLocks noGrp="1"/>
          </p:cNvSpPr>
          <p:nvPr>
            <p:ph type="title"/>
          </p:nvPr>
        </p:nvSpPr>
        <p:spPr/>
        <p:txBody>
          <a:bodyPr/>
          <a:lstStyle/>
          <a:p>
            <a:endParaRPr lang="en-US"/>
          </a:p>
        </p:txBody>
      </p:sp>
      <p:pic>
        <p:nvPicPr>
          <p:cNvPr id="7170" name="Picture 2" descr="The Faucet Friend Water Temperature Indicator | Industrial Designers  Society of America - IDSA">
            <a:extLst>
              <a:ext uri="{FF2B5EF4-FFF2-40B4-BE49-F238E27FC236}">
                <a16:creationId xmlns:a16="http://schemas.microsoft.com/office/drawing/2014/main" id="{8D8F6F54-FD20-5942-94CD-46DCE46E9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641" y="2195269"/>
            <a:ext cx="4262717" cy="342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713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D359CC-2248-EA4B-B88A-9376CC4EED08}"/>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06A16A74-509A-E346-84DF-E1222A371C8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61</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B6377F4D-0273-6349-8810-A088C2E87F32}"/>
              </a:ext>
            </a:extLst>
          </p:cNvPr>
          <p:cNvSpPr>
            <a:spLocks noGrp="1"/>
          </p:cNvSpPr>
          <p:nvPr>
            <p:ph type="title"/>
          </p:nvPr>
        </p:nvSpPr>
        <p:spPr/>
        <p:txBody>
          <a:bodyPr/>
          <a:lstStyle/>
          <a:p>
            <a:endParaRPr lang="en-US"/>
          </a:p>
        </p:txBody>
      </p:sp>
      <p:pic>
        <p:nvPicPr>
          <p:cNvPr id="8194" name="Picture 2" descr="Connector Basics - learn.sparkfun.com">
            <a:extLst>
              <a:ext uri="{FF2B5EF4-FFF2-40B4-BE49-F238E27FC236}">
                <a16:creationId xmlns:a16="http://schemas.microsoft.com/office/drawing/2014/main" id="{7A987CCB-28CB-5845-B4C6-9368589B4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991" y="2048911"/>
            <a:ext cx="6536018" cy="437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439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CB7E71-560E-2349-8D11-05BA8982AF71}"/>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62</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0619534B-988D-2741-975C-201C35F8A5D4}"/>
              </a:ext>
            </a:extLst>
          </p:cNvPr>
          <p:cNvSpPr>
            <a:spLocks noGrp="1"/>
          </p:cNvSpPr>
          <p:nvPr>
            <p:ph type="title"/>
          </p:nvPr>
        </p:nvSpPr>
        <p:spPr/>
        <p:txBody>
          <a:bodyPr/>
          <a:lstStyle/>
          <a:p>
            <a:endParaRPr lang="en-US"/>
          </a:p>
        </p:txBody>
      </p:sp>
      <p:pic>
        <p:nvPicPr>
          <p:cNvPr id="9218" name="Picture 2" descr="Electric kettle review: Red Hamilton Beach design is as cute as stove  kettles - Curbed">
            <a:extLst>
              <a:ext uri="{FF2B5EF4-FFF2-40B4-BE49-F238E27FC236}">
                <a16:creationId xmlns:a16="http://schemas.microsoft.com/office/drawing/2014/main" id="{9F944B52-66DE-8A45-BB06-75A40C4162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851"/>
          <a:stretch/>
        </p:blipFill>
        <p:spPr bwMode="auto">
          <a:xfrm>
            <a:off x="1469876" y="2048911"/>
            <a:ext cx="3328029" cy="39179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he cord length for the electric kettle I just ordered (hand for  comparison) : mildlyinfuriating">
            <a:extLst>
              <a:ext uri="{FF2B5EF4-FFF2-40B4-BE49-F238E27FC236}">
                <a16:creationId xmlns:a16="http://schemas.microsoft.com/office/drawing/2014/main" id="{AE7F9374-702E-7A42-A6CF-7667133E06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97905" y="2048911"/>
            <a:ext cx="24638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168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03511D-17BD-CA43-BE0C-702D74F759E6}"/>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5" name="Picture 4"/>
          <p:cNvPicPr>
            <a:picLocks noChangeAspect="1"/>
          </p:cNvPicPr>
          <p:nvPr/>
        </p:nvPicPr>
        <p:blipFill>
          <a:blip r:embed="rId2"/>
          <a:stretch>
            <a:fillRect/>
          </a:stretch>
        </p:blipFill>
        <p:spPr>
          <a:xfrm>
            <a:off x="800100" y="2048911"/>
            <a:ext cx="7543800" cy="3162300"/>
          </a:xfrm>
          <a:prstGeom prst="rect">
            <a:avLst/>
          </a:prstGeom>
        </p:spPr>
      </p:pic>
    </p:spTree>
    <p:extLst>
      <p:ext uri="{BB962C8B-B14F-4D97-AF65-F5344CB8AC3E}">
        <p14:creationId xmlns:p14="http://schemas.microsoft.com/office/powerpoint/2010/main" val="26240762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BEB42D-C734-D342-995F-E0A9B7B2CAC1}"/>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3" name="Picture 2"/>
          <p:cNvPicPr>
            <a:picLocks noChangeAspect="1"/>
          </p:cNvPicPr>
          <p:nvPr/>
        </p:nvPicPr>
        <p:blipFill>
          <a:blip r:embed="rId2"/>
          <a:stretch>
            <a:fillRect/>
          </a:stretch>
        </p:blipFill>
        <p:spPr>
          <a:xfrm>
            <a:off x="2764520" y="1733865"/>
            <a:ext cx="6127253" cy="5185826"/>
          </a:xfrm>
          <a:prstGeom prst="rect">
            <a:avLst/>
          </a:prstGeom>
        </p:spPr>
      </p:pic>
    </p:spTree>
    <p:extLst>
      <p:ext uri="{BB962C8B-B14F-4D97-AF65-F5344CB8AC3E}">
        <p14:creationId xmlns:p14="http://schemas.microsoft.com/office/powerpoint/2010/main" val="4060793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882D96-11E3-154F-8ADD-75E4180840D6}"/>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ED6249BA-F72D-FA41-8179-94F6CD4A8BDB}"/>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65</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F9615A93-66DF-B24F-B583-4790DABBAC37}"/>
              </a:ext>
            </a:extLst>
          </p:cNvPr>
          <p:cNvSpPr>
            <a:spLocks noGrp="1"/>
          </p:cNvSpPr>
          <p:nvPr>
            <p:ph type="title"/>
          </p:nvPr>
        </p:nvSpPr>
        <p:spPr/>
        <p:txBody>
          <a:bodyPr/>
          <a:lstStyle/>
          <a:p>
            <a:endParaRPr lang="en-US"/>
          </a:p>
        </p:txBody>
      </p:sp>
      <p:pic>
        <p:nvPicPr>
          <p:cNvPr id="11266" name="Picture 2">
            <a:extLst>
              <a:ext uri="{FF2B5EF4-FFF2-40B4-BE49-F238E27FC236}">
                <a16:creationId xmlns:a16="http://schemas.microsoft.com/office/drawing/2014/main" id="{527ABF31-E49F-5642-AFDE-76FD9709B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74" y="1991120"/>
            <a:ext cx="4736613" cy="473661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 9 Best Vegetable Peelers of 2021 | Allrecipes">
            <a:extLst>
              <a:ext uri="{FF2B5EF4-FFF2-40B4-BE49-F238E27FC236}">
                <a16:creationId xmlns:a16="http://schemas.microsoft.com/office/drawing/2014/main" id="{8CA3D562-9EB0-D64D-AE40-8AADBFD21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929" y="2048911"/>
            <a:ext cx="4678822" cy="4678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901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2F886-5059-F143-88FF-49CD5D28DFCC}"/>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6" name="Picture 5"/>
          <p:cNvPicPr>
            <a:picLocks noChangeAspect="1"/>
          </p:cNvPicPr>
          <p:nvPr/>
        </p:nvPicPr>
        <p:blipFill>
          <a:blip r:embed="rId2"/>
          <a:stretch>
            <a:fillRect/>
          </a:stretch>
        </p:blipFill>
        <p:spPr>
          <a:xfrm>
            <a:off x="685554" y="1843762"/>
            <a:ext cx="8152190" cy="4447901"/>
          </a:xfrm>
          <a:prstGeom prst="rect">
            <a:avLst/>
          </a:prstGeom>
        </p:spPr>
      </p:pic>
    </p:spTree>
    <p:extLst>
      <p:ext uri="{BB962C8B-B14F-4D97-AF65-F5344CB8AC3E}">
        <p14:creationId xmlns:p14="http://schemas.microsoft.com/office/powerpoint/2010/main" val="25585341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9BB048-99D9-3649-A4E1-EFFE42854BB2}"/>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Principles of UD</a:t>
            </a:r>
          </a:p>
        </p:txBody>
      </p:sp>
      <p:pic>
        <p:nvPicPr>
          <p:cNvPr id="3" name="Picture 2"/>
          <p:cNvPicPr>
            <a:picLocks noChangeAspect="1"/>
          </p:cNvPicPr>
          <p:nvPr/>
        </p:nvPicPr>
        <p:blipFill>
          <a:blip r:embed="rId2"/>
          <a:stretch>
            <a:fillRect/>
          </a:stretch>
        </p:blipFill>
        <p:spPr>
          <a:xfrm>
            <a:off x="4032603" y="896611"/>
            <a:ext cx="4353760" cy="5753183"/>
          </a:xfrm>
          <a:prstGeom prst="rect">
            <a:avLst/>
          </a:prstGeom>
        </p:spPr>
      </p:pic>
    </p:spTree>
    <p:extLst>
      <p:ext uri="{BB962C8B-B14F-4D97-AF65-F5344CB8AC3E}">
        <p14:creationId xmlns:p14="http://schemas.microsoft.com/office/powerpoint/2010/main" val="15850241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0D8622-C445-3E49-937A-D0CD5964034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7CA82DC3-1CA9-C84B-A94A-CC6DA330C4BD}"/>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68</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682199A0-5E28-AC43-A117-F5763E772E7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38A74E8-D00A-6844-A2A0-A58284C91A1D}"/>
              </a:ext>
            </a:extLst>
          </p:cNvPr>
          <p:cNvPicPr>
            <a:picLocks noChangeAspect="1"/>
          </p:cNvPicPr>
          <p:nvPr/>
        </p:nvPicPr>
        <p:blipFill>
          <a:blip r:embed="rId2"/>
          <a:stretch>
            <a:fillRect/>
          </a:stretch>
        </p:blipFill>
        <p:spPr>
          <a:xfrm>
            <a:off x="757500" y="1241340"/>
            <a:ext cx="7226300" cy="4775200"/>
          </a:xfrm>
          <a:prstGeom prst="rect">
            <a:avLst/>
          </a:prstGeom>
        </p:spPr>
      </p:pic>
    </p:spTree>
    <p:extLst>
      <p:ext uri="{BB962C8B-B14F-4D97-AF65-F5344CB8AC3E}">
        <p14:creationId xmlns:p14="http://schemas.microsoft.com/office/powerpoint/2010/main" val="6692211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80317E-D2D4-4148-8461-CB976785AE17}"/>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CBBDB1D-D689-ED4D-9366-63F6436DB4DD}"/>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69</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4A58813C-28D6-494A-B42D-1E75EE08AD31}"/>
              </a:ext>
            </a:extLst>
          </p:cNvPr>
          <p:cNvSpPr>
            <a:spLocks noGrp="1"/>
          </p:cNvSpPr>
          <p:nvPr>
            <p:ph type="title"/>
          </p:nvPr>
        </p:nvSpPr>
        <p:spPr/>
        <p:txBody>
          <a:bodyPr/>
          <a:lstStyle/>
          <a:p>
            <a:endParaRPr lang="en-US"/>
          </a:p>
        </p:txBody>
      </p:sp>
      <p:pic>
        <p:nvPicPr>
          <p:cNvPr id="13314" name="Picture 2" descr="How public libraries play a vital role in restoring the economy - The Globe  and Mail">
            <a:extLst>
              <a:ext uri="{FF2B5EF4-FFF2-40B4-BE49-F238E27FC236}">
                <a16:creationId xmlns:a16="http://schemas.microsoft.com/office/drawing/2014/main" id="{D9508BDC-F9BF-7844-916C-136171B0E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686" y="2048911"/>
            <a:ext cx="6072628" cy="405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942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966CAC-CDAB-F54F-8C73-8960DBD70638}"/>
              </a:ext>
            </a:extLst>
          </p:cNvPr>
          <p:cNvSpPr>
            <a:spLocks noGrp="1"/>
          </p:cNvSpPr>
          <p:nvPr>
            <p:ph idx="1"/>
          </p:nvPr>
        </p:nvSpPr>
        <p:spPr/>
        <p:txBody>
          <a:bodyPr/>
          <a:lstStyle/>
          <a:p>
            <a:r>
              <a:rPr lang="en-US" dirty="0"/>
              <a:t>first installed starting after World War II (veterans)</a:t>
            </a:r>
          </a:p>
          <a:p>
            <a:r>
              <a:rPr lang="en-US" dirty="0"/>
              <a:t>originally designed to make public streets accessible to wheelchair users</a:t>
            </a:r>
          </a:p>
          <a:p>
            <a:r>
              <a:rPr lang="en-US" dirty="0"/>
              <a:t>the main curb cut movement started in the 1960’s, Berkeley activism (Rolling quads)</a:t>
            </a:r>
          </a:p>
          <a:p>
            <a:r>
              <a:rPr lang="en-US" dirty="0"/>
              <a:t>curb cuts are used by many: </a:t>
            </a:r>
          </a:p>
          <a:p>
            <a:pPr lvl="1"/>
            <a:r>
              <a:rPr lang="en-CA" dirty="0"/>
              <a:t>Parents pushing strollers</a:t>
            </a:r>
          </a:p>
          <a:p>
            <a:pPr lvl="1"/>
            <a:r>
              <a:rPr lang="en-CA" dirty="0"/>
              <a:t>People lugging heavy loads</a:t>
            </a:r>
          </a:p>
          <a:p>
            <a:pPr lvl="1"/>
            <a:r>
              <a:rPr lang="en-CA" dirty="0"/>
              <a:t>Travelers wheeling luggage</a:t>
            </a:r>
          </a:p>
          <a:p>
            <a:pPr lvl="1"/>
            <a:r>
              <a:rPr lang="en-CA" dirty="0"/>
              <a:t>Runners and skateboarders</a:t>
            </a:r>
          </a:p>
        </p:txBody>
      </p:sp>
      <p:sp>
        <p:nvSpPr>
          <p:cNvPr id="3" name="Slide Number Placeholder 2">
            <a:extLst>
              <a:ext uri="{FF2B5EF4-FFF2-40B4-BE49-F238E27FC236}">
                <a16:creationId xmlns:a16="http://schemas.microsoft.com/office/drawing/2014/main" id="{BAA3C13D-E580-7147-8EF9-BE2F80D32D3A}"/>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7</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35F49E18-8573-B54E-A184-51C6A35026AD}"/>
              </a:ext>
            </a:extLst>
          </p:cNvPr>
          <p:cNvSpPr>
            <a:spLocks noGrp="1"/>
          </p:cNvSpPr>
          <p:nvPr>
            <p:ph type="title"/>
          </p:nvPr>
        </p:nvSpPr>
        <p:spPr/>
        <p:txBody>
          <a:bodyPr/>
          <a:lstStyle/>
          <a:p>
            <a:r>
              <a:rPr lang="en-US" dirty="0"/>
              <a:t>Curb Cuts</a:t>
            </a:r>
          </a:p>
        </p:txBody>
      </p:sp>
      <p:sp>
        <p:nvSpPr>
          <p:cNvPr id="6" name="TextBox 5">
            <a:extLst>
              <a:ext uri="{FF2B5EF4-FFF2-40B4-BE49-F238E27FC236}">
                <a16:creationId xmlns:a16="http://schemas.microsoft.com/office/drawing/2014/main" id="{EC9DF79C-346E-F048-B705-AF6696674D35}"/>
              </a:ext>
            </a:extLst>
          </p:cNvPr>
          <p:cNvSpPr txBox="1"/>
          <p:nvPr/>
        </p:nvSpPr>
        <p:spPr>
          <a:xfrm>
            <a:off x="3365500" y="98891"/>
            <a:ext cx="6071789" cy="738664"/>
          </a:xfrm>
          <a:prstGeom prst="rect">
            <a:avLst/>
          </a:prstGeom>
          <a:noFill/>
        </p:spPr>
        <p:txBody>
          <a:bodyPr wrap="square" rtlCol="0">
            <a:spAutoFit/>
          </a:bodyPr>
          <a:lstStyle/>
          <a:p>
            <a:r>
              <a:rPr lang="en-US" sz="1400" dirty="0">
                <a:latin typeface="Garamond" panose="02020404030301010803" pitchFamily="18" charset="0"/>
              </a:rPr>
              <a:t>The Curb Cut Effect: How Making Public Spaces Accessible to People With Disabilities Helps Everyone</a:t>
            </a:r>
          </a:p>
          <a:p>
            <a:r>
              <a:rPr lang="en-US" sz="1400" dirty="0">
                <a:latin typeface="Garamond" panose="02020404030301010803" pitchFamily="18" charset="0"/>
              </a:rPr>
              <a:t>Disability Science Review, Emily </a:t>
            </a:r>
            <a:r>
              <a:rPr lang="en-US" sz="1400" dirty="0" err="1">
                <a:latin typeface="Garamond" panose="02020404030301010803" pitchFamily="18" charset="0"/>
              </a:rPr>
              <a:t>Morson</a:t>
            </a:r>
            <a:r>
              <a:rPr lang="en-US" sz="1400" dirty="0">
                <a:latin typeface="Garamond" panose="02020404030301010803" pitchFamily="18" charset="0"/>
              </a:rPr>
              <a:t>, Dec 2016</a:t>
            </a:r>
          </a:p>
        </p:txBody>
      </p:sp>
    </p:spTree>
    <p:extLst>
      <p:ext uri="{BB962C8B-B14F-4D97-AF65-F5344CB8AC3E}">
        <p14:creationId xmlns:p14="http://schemas.microsoft.com/office/powerpoint/2010/main" val="4287115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966CAC-CDAB-F54F-8C73-8960DBD70638}"/>
              </a:ext>
            </a:extLst>
          </p:cNvPr>
          <p:cNvSpPr>
            <a:spLocks noGrp="1"/>
          </p:cNvSpPr>
          <p:nvPr>
            <p:ph idx="1"/>
          </p:nvPr>
        </p:nvSpPr>
        <p:spPr/>
        <p:txBody>
          <a:bodyPr/>
          <a:lstStyle/>
          <a:p>
            <a:pPr marL="0" indent="0">
              <a:buNone/>
            </a:pPr>
            <a:r>
              <a:rPr lang="en-US" dirty="0"/>
              <a:t>the </a:t>
            </a:r>
            <a:r>
              <a:rPr lang="en-US" b="1" dirty="0"/>
              <a:t>curb cut effect</a:t>
            </a:r>
            <a:r>
              <a:rPr lang="en-US" dirty="0"/>
              <a:t>: </a:t>
            </a:r>
          </a:p>
          <a:p>
            <a:r>
              <a:rPr lang="en-US" dirty="0"/>
              <a:t>when accessibility features come to be used and appreciated by a larger group than the people they were designed for </a:t>
            </a:r>
          </a:p>
          <a:p>
            <a:r>
              <a:rPr lang="en-US" dirty="0"/>
              <a:t>refers to a more general phenomenon of ‘mainstream use’</a:t>
            </a:r>
          </a:p>
          <a:p>
            <a:r>
              <a:rPr lang="en-US" dirty="0"/>
              <a:t>when the features become sufficiently ubiquitous and widely used, it starts to becomes “normal”</a:t>
            </a:r>
          </a:p>
          <a:p>
            <a:endParaRPr lang="en-US" dirty="0"/>
          </a:p>
        </p:txBody>
      </p:sp>
      <p:sp>
        <p:nvSpPr>
          <p:cNvPr id="3" name="Slide Number Placeholder 2">
            <a:extLst>
              <a:ext uri="{FF2B5EF4-FFF2-40B4-BE49-F238E27FC236}">
                <a16:creationId xmlns:a16="http://schemas.microsoft.com/office/drawing/2014/main" id="{BAA3C13D-E580-7147-8EF9-BE2F80D32D3A}"/>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8</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35F49E18-8573-B54E-A184-51C6A35026AD}"/>
              </a:ext>
            </a:extLst>
          </p:cNvPr>
          <p:cNvSpPr>
            <a:spLocks noGrp="1"/>
          </p:cNvSpPr>
          <p:nvPr>
            <p:ph type="title"/>
          </p:nvPr>
        </p:nvSpPr>
        <p:spPr/>
        <p:txBody>
          <a:bodyPr/>
          <a:lstStyle/>
          <a:p>
            <a:r>
              <a:rPr lang="en-US" dirty="0"/>
              <a:t>the Curb Cut Effect</a:t>
            </a:r>
          </a:p>
        </p:txBody>
      </p:sp>
      <p:sp>
        <p:nvSpPr>
          <p:cNvPr id="6" name="TextBox 5">
            <a:extLst>
              <a:ext uri="{FF2B5EF4-FFF2-40B4-BE49-F238E27FC236}">
                <a16:creationId xmlns:a16="http://schemas.microsoft.com/office/drawing/2014/main" id="{EC9DF79C-346E-F048-B705-AF6696674D35}"/>
              </a:ext>
            </a:extLst>
          </p:cNvPr>
          <p:cNvSpPr txBox="1"/>
          <p:nvPr/>
        </p:nvSpPr>
        <p:spPr>
          <a:xfrm>
            <a:off x="3365500" y="98891"/>
            <a:ext cx="6071789" cy="738664"/>
          </a:xfrm>
          <a:prstGeom prst="rect">
            <a:avLst/>
          </a:prstGeom>
          <a:noFill/>
        </p:spPr>
        <p:txBody>
          <a:bodyPr wrap="square" rtlCol="0">
            <a:spAutoFit/>
          </a:bodyPr>
          <a:lstStyle/>
          <a:p>
            <a:r>
              <a:rPr lang="en-US" sz="1400" dirty="0">
                <a:latin typeface="Garamond" panose="02020404030301010803" pitchFamily="18" charset="0"/>
              </a:rPr>
              <a:t>The Curb Cut Effect: How Making Public Spaces Accessible to People With Disabilities Helps Everyone</a:t>
            </a:r>
          </a:p>
          <a:p>
            <a:r>
              <a:rPr lang="en-US" sz="1400" dirty="0">
                <a:latin typeface="Garamond" panose="02020404030301010803" pitchFamily="18" charset="0"/>
              </a:rPr>
              <a:t>Disability Science Review, Emily </a:t>
            </a:r>
            <a:r>
              <a:rPr lang="en-US" sz="1400" dirty="0" err="1">
                <a:latin typeface="Garamond" panose="02020404030301010803" pitchFamily="18" charset="0"/>
              </a:rPr>
              <a:t>Morson</a:t>
            </a:r>
            <a:r>
              <a:rPr lang="en-US" sz="1400" dirty="0">
                <a:latin typeface="Garamond" panose="02020404030301010803" pitchFamily="18" charset="0"/>
              </a:rPr>
              <a:t>, Dec 2016</a:t>
            </a:r>
          </a:p>
        </p:txBody>
      </p:sp>
    </p:spTree>
    <p:extLst>
      <p:ext uri="{BB962C8B-B14F-4D97-AF65-F5344CB8AC3E}">
        <p14:creationId xmlns:p14="http://schemas.microsoft.com/office/powerpoint/2010/main" val="2115628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2B8C72-B955-5C4F-88E0-0904294108C3}"/>
              </a:ext>
            </a:extLst>
          </p:cNvPr>
          <p:cNvSpPr>
            <a:spLocks noGrp="1"/>
          </p:cNvSpPr>
          <p:nvPr>
            <p:ph idx="1"/>
          </p:nvPr>
        </p:nvSpPr>
        <p:spPr/>
        <p:txBody>
          <a:bodyPr/>
          <a:lstStyle/>
          <a:p>
            <a:r>
              <a:rPr lang="en-US" dirty="0"/>
              <a:t>close captioning</a:t>
            </a:r>
          </a:p>
          <a:p>
            <a:r>
              <a:rPr lang="en-US" dirty="0"/>
              <a:t>elevator door time-out</a:t>
            </a:r>
          </a:p>
          <a:p>
            <a:r>
              <a:rPr lang="en-US" dirty="0"/>
              <a:t>land-lines and dial tones</a:t>
            </a:r>
          </a:p>
          <a:p>
            <a:r>
              <a:rPr lang="en-US" dirty="0"/>
              <a:t>Oxo good grips </a:t>
            </a:r>
          </a:p>
        </p:txBody>
      </p:sp>
      <p:sp>
        <p:nvSpPr>
          <p:cNvPr id="3" name="Slide Number Placeholder 2">
            <a:extLst>
              <a:ext uri="{FF2B5EF4-FFF2-40B4-BE49-F238E27FC236}">
                <a16:creationId xmlns:a16="http://schemas.microsoft.com/office/drawing/2014/main" id="{32172418-8B33-5D42-9410-D26EF5094C94}"/>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9</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A6E7EA96-DE77-5D4D-983D-21A31EFDC3DC}"/>
              </a:ext>
            </a:extLst>
          </p:cNvPr>
          <p:cNvSpPr>
            <a:spLocks noGrp="1"/>
          </p:cNvSpPr>
          <p:nvPr>
            <p:ph type="title"/>
          </p:nvPr>
        </p:nvSpPr>
        <p:spPr/>
        <p:txBody>
          <a:bodyPr/>
          <a:lstStyle/>
          <a:p>
            <a:r>
              <a:rPr lang="en-US" dirty="0"/>
              <a:t>Examples of Curb Cut Effects</a:t>
            </a:r>
          </a:p>
        </p:txBody>
      </p:sp>
    </p:spTree>
    <p:extLst>
      <p:ext uri="{BB962C8B-B14F-4D97-AF65-F5344CB8AC3E}">
        <p14:creationId xmlns:p14="http://schemas.microsoft.com/office/powerpoint/2010/main" val="700536591"/>
      </p:ext>
    </p:extLst>
  </p:cSld>
  <p:clrMapOvr>
    <a:masterClrMapping/>
  </p:clrMapOvr>
</p:sld>
</file>

<file path=ppt/theme/theme1.xml><?xml version="1.0" encoding="utf-8"?>
<a:theme xmlns:a="http://schemas.openxmlformats.org/drawingml/2006/main" name="3461w20">
  <a:themeElements>
    <a:clrScheme name="YorkU 1">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3461w20.thmx</Template>
  <TotalTime>5321</TotalTime>
  <Words>2655</Words>
  <Application>Microsoft Macintosh PowerPoint</Application>
  <PresentationFormat>On-screen Show (4:3)</PresentationFormat>
  <Paragraphs>310</Paragraphs>
  <Slides>69</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69</vt:i4>
      </vt:variant>
    </vt:vector>
  </HeadingPairs>
  <TitlesOfParts>
    <vt:vector size="82" baseType="lpstr">
      <vt:lpstr>Arial</vt:lpstr>
      <vt:lpstr>Avenir Next Regular</vt:lpstr>
      <vt:lpstr>Calibri</vt:lpstr>
      <vt:lpstr>Garamond</vt:lpstr>
      <vt:lpstr>Gill Sans</vt:lpstr>
      <vt:lpstr>Gill Sans MT</vt:lpstr>
      <vt:lpstr>Helvetica</vt:lpstr>
      <vt:lpstr>Inconsolata</vt:lpstr>
      <vt:lpstr>Palatino Linotype</vt:lpstr>
      <vt:lpstr>Source Sans Pro</vt:lpstr>
      <vt:lpstr>Times New Roman</vt:lpstr>
      <vt:lpstr>Wingdings 2</vt:lpstr>
      <vt:lpstr>3461w20</vt:lpstr>
      <vt:lpstr>PowerPoint Presentation</vt:lpstr>
      <vt:lpstr>Intellectual Property Notice</vt:lpstr>
      <vt:lpstr>Dependencies</vt:lpstr>
      <vt:lpstr> Inquiry</vt:lpstr>
      <vt:lpstr> </vt:lpstr>
      <vt:lpstr>Examples of Curb Cuts</vt:lpstr>
      <vt:lpstr>Curb Cuts</vt:lpstr>
      <vt:lpstr>the Curb Cut Effect</vt:lpstr>
      <vt:lpstr>Examples of Curb Cut Effects</vt:lpstr>
      <vt:lpstr> </vt:lpstr>
      <vt:lpstr>Review:  Relational Concepts</vt:lpstr>
      <vt:lpstr>Accessible</vt:lpstr>
      <vt:lpstr>Accessibility and Usability</vt:lpstr>
      <vt:lpstr> </vt:lpstr>
      <vt:lpstr>Review: Product ‘Scripts’</vt:lpstr>
      <vt:lpstr>Direct and Indirect Access</vt:lpstr>
      <vt:lpstr>Example: html content</vt:lpstr>
      <vt:lpstr>Illustration</vt:lpstr>
      <vt:lpstr> </vt:lpstr>
      <vt:lpstr>Characterizing Disability, II</vt:lpstr>
      <vt:lpstr>Multiple Understandings of Disability</vt:lpstr>
      <vt:lpstr>The Medical Model of Disability</vt:lpstr>
      <vt:lpstr>The Charity Model of Disability</vt:lpstr>
      <vt:lpstr>Example: supercrip narrative</vt:lpstr>
      <vt:lpstr>The ‘supercrip’ narrative</vt:lpstr>
      <vt:lpstr>The Social Model</vt:lpstr>
      <vt:lpstr> </vt:lpstr>
      <vt:lpstr>Characterizing Disability, Medical Model</vt:lpstr>
      <vt:lpstr>The Biopsychosocial Model</vt:lpstr>
      <vt:lpstr>The Biopsychosocial Model</vt:lpstr>
      <vt:lpstr>Emergence of the Normate, I</vt:lpstr>
      <vt:lpstr>Emergence of the Normate, II</vt:lpstr>
      <vt:lpstr>The Normate</vt:lpstr>
      <vt:lpstr>Political/relational model</vt:lpstr>
      <vt:lpstr>How does accessibility relate to disability?</vt:lpstr>
      <vt:lpstr> </vt:lpstr>
      <vt:lpstr>Universal Design, the Lead up</vt:lpstr>
      <vt:lpstr>Universal Design (UD)</vt:lpstr>
      <vt:lpstr>UD: Built Environment vs IT</vt:lpstr>
      <vt:lpstr>Universal Design (UD) Principles</vt:lpstr>
      <vt:lpstr>Principles of UD</vt:lpstr>
      <vt:lpstr>Principles of UD</vt:lpstr>
      <vt:lpstr>PowerPoint Presentation</vt:lpstr>
      <vt:lpstr>Principles of UD</vt:lpstr>
      <vt:lpstr>Principles of UD</vt:lpstr>
      <vt:lpstr>PowerPoint Presentation</vt:lpstr>
      <vt:lpstr>PowerPoint Presentation</vt:lpstr>
      <vt:lpstr>PowerPoint Presentation</vt:lpstr>
      <vt:lpstr>PowerPoint Presentation</vt:lpstr>
      <vt:lpstr>Principles of UD</vt:lpstr>
      <vt:lpstr>Principles of UD</vt:lpstr>
      <vt:lpstr>PowerPoint Presentation</vt:lpstr>
      <vt:lpstr>Principles of UD</vt:lpstr>
      <vt:lpstr>Principles of UD</vt:lpstr>
      <vt:lpstr>PowerPoint Presentation</vt:lpstr>
      <vt:lpstr>PowerPoint Presentation</vt:lpstr>
      <vt:lpstr>PowerPoint Presentation</vt:lpstr>
      <vt:lpstr>Principles of UD</vt:lpstr>
      <vt:lpstr>Principles of UD</vt:lpstr>
      <vt:lpstr>PowerPoint Presentation</vt:lpstr>
      <vt:lpstr>PowerPoint Presentation</vt:lpstr>
      <vt:lpstr>PowerPoint Presentation</vt:lpstr>
      <vt:lpstr>Principles of UD</vt:lpstr>
      <vt:lpstr>Principles of UD</vt:lpstr>
      <vt:lpstr>PowerPoint Presentation</vt:lpstr>
      <vt:lpstr>Principles of UD</vt:lpstr>
      <vt:lpstr>Principles of UD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Baljko</dc:creator>
  <cp:lastModifiedBy>Melanie A Baljko</cp:lastModifiedBy>
  <cp:revision>1756</cp:revision>
  <cp:lastPrinted>2021-09-21T00:42:20Z</cp:lastPrinted>
  <dcterms:created xsi:type="dcterms:W3CDTF">2020-01-08T18:20:23Z</dcterms:created>
  <dcterms:modified xsi:type="dcterms:W3CDTF">2022-05-13T22:04:16Z</dcterms:modified>
</cp:coreProperties>
</file>